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28" r:id="rId6"/>
  </p:sldMasterIdLst>
  <p:notesMasterIdLst>
    <p:notesMasterId r:id="rId36"/>
  </p:notesMasterIdLst>
  <p:handoutMasterIdLst>
    <p:handoutMasterId r:id="rId37"/>
  </p:handoutMasterIdLst>
  <p:sldIdLst>
    <p:sldId id="1675" r:id="rId7"/>
    <p:sldId id="1676" r:id="rId8"/>
    <p:sldId id="1695" r:id="rId9"/>
    <p:sldId id="1696" r:id="rId10"/>
    <p:sldId id="1621" r:id="rId11"/>
    <p:sldId id="1681" r:id="rId12"/>
    <p:sldId id="1683" r:id="rId13"/>
    <p:sldId id="1624" r:id="rId14"/>
    <p:sldId id="1625" r:id="rId15"/>
    <p:sldId id="1682" r:id="rId16"/>
    <p:sldId id="1659" r:id="rId17"/>
    <p:sldId id="1643" r:id="rId18"/>
    <p:sldId id="1684" r:id="rId19"/>
    <p:sldId id="1685" r:id="rId20"/>
    <p:sldId id="1686" r:id="rId21"/>
    <p:sldId id="1687" r:id="rId22"/>
    <p:sldId id="1688" r:id="rId23"/>
    <p:sldId id="1689" r:id="rId24"/>
    <p:sldId id="1670" r:id="rId25"/>
    <p:sldId id="1690" r:id="rId26"/>
    <p:sldId id="1691" r:id="rId27"/>
    <p:sldId id="1692" r:id="rId28"/>
    <p:sldId id="1693" r:id="rId29"/>
    <p:sldId id="1694" r:id="rId30"/>
    <p:sldId id="1663" r:id="rId31"/>
    <p:sldId id="1662" r:id="rId32"/>
    <p:sldId id="1660" r:id="rId33"/>
    <p:sldId id="1651" r:id="rId34"/>
    <p:sldId id="1652"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75"/>
            <p14:sldId id="1676"/>
            <p14:sldId id="1695"/>
            <p14:sldId id="1696"/>
            <p14:sldId id="1621"/>
            <p14:sldId id="1681"/>
            <p14:sldId id="1683"/>
            <p14:sldId id="1624"/>
            <p14:sldId id="1625"/>
            <p14:sldId id="1682"/>
            <p14:sldId id="1659"/>
            <p14:sldId id="1643"/>
            <p14:sldId id="1684"/>
            <p14:sldId id="1685"/>
            <p14:sldId id="1686"/>
            <p14:sldId id="1687"/>
            <p14:sldId id="1688"/>
            <p14:sldId id="1689"/>
            <p14:sldId id="1670"/>
            <p14:sldId id="1690"/>
            <p14:sldId id="1691"/>
            <p14:sldId id="1692"/>
            <p14:sldId id="1693"/>
            <p14:sldId id="1694"/>
            <p14:sldId id="1663"/>
            <p14:sldId id="1662"/>
            <p14:sldId id="1660"/>
            <p14:sldId id="1651"/>
            <p14:sldId id="1652"/>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Allison Light" initials="AL" lastIdx="55" clrIdx="2">
    <p:extLst>
      <p:ext uri="{19B8F6BF-5375-455C-9EA6-DF929625EA0E}">
        <p15:presenceInfo xmlns:p15="http://schemas.microsoft.com/office/powerpoint/2012/main" userId="S-1-5-21-2127521184-1604012920-1887927527-9831225" providerId="AD"/>
      </p:ext>
    </p:extLst>
  </p:cmAuthor>
  <p:cmAuthor id="3" name="David Lin" initials="DL" lastIdx="2" clrIdx="3">
    <p:extLst>
      <p:ext uri="{19B8F6BF-5375-455C-9EA6-DF929625EA0E}">
        <p15:presenceInfo xmlns:p15="http://schemas.microsoft.com/office/powerpoint/2012/main" userId="S-1-5-21-2127521184-1604012920-1887927527-17910866" providerId="AD"/>
      </p:ext>
    </p:extLst>
  </p:cmAuthor>
  <p:cmAuthor id="4" name="Carol Hanna (GP)" initials="CH(" lastIdx="11" clrIdx="4">
    <p:extLst>
      <p:ext uri="{19B8F6BF-5375-455C-9EA6-DF929625EA0E}">
        <p15:presenceInfo xmlns:p15="http://schemas.microsoft.com/office/powerpoint/2012/main" userId="S-1-5-21-72051607-1745760036-109187956-147762" providerId="AD"/>
      </p:ext>
    </p:extLst>
  </p:cmAuthor>
  <p:cmAuthor id="5" name="Lindy Henry" initials="LH" lastIdx="30" clrIdx="5">
    <p:extLst>
      <p:ext uri="{19B8F6BF-5375-455C-9EA6-DF929625EA0E}">
        <p15:presenceInfo xmlns:p15="http://schemas.microsoft.com/office/powerpoint/2012/main" userId="1c152d28fa79e58b" providerId="Windows Live"/>
      </p:ext>
    </p:extLst>
  </p:cmAuthor>
  <p:cmAuthor id="6" name="Jun Young" initials="JY" lastIdx="24" clrIdx="6">
    <p:extLst>
      <p:ext uri="{19B8F6BF-5375-455C-9EA6-DF929625EA0E}">
        <p15:presenceInfo xmlns:p15="http://schemas.microsoft.com/office/powerpoint/2012/main" userId="78c2cdb4a139ee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294"/>
    <a:srgbClr val="139882"/>
    <a:srgbClr val="004B50"/>
    <a:srgbClr val="FFFFFF"/>
    <a:srgbClr val="CEE5E1"/>
    <a:srgbClr val="195C61"/>
    <a:srgbClr val="D7D7D7"/>
    <a:srgbClr val="000000"/>
    <a:srgbClr val="689D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65550" autoAdjust="0"/>
  </p:normalViewPr>
  <p:slideViewPr>
    <p:cSldViewPr snapToGrid="0" snapToObjects="1">
      <p:cViewPr varScale="1">
        <p:scale>
          <a:sx n="41" d="100"/>
          <a:sy n="41" d="100"/>
        </p:scale>
        <p:origin x="1620" y="45"/>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Grid="0"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5/2/2017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5/2/2017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900" i="1" kern="1200" dirty="0">
                <a:solidFill>
                  <a:schemeClr val="tx1"/>
                </a:solidFill>
                <a:effectLst/>
                <a:latin typeface="Segoe UI Light" pitchFamily="34" charset="0"/>
                <a:ea typeface="+mn-ea"/>
                <a:cs typeface="+mn-cs"/>
              </a:rPr>
              <a:t>democratizing</a:t>
            </a:r>
            <a:r>
              <a:rPr lang="en-US" sz="9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technology used in our APIs is the same technology that powers our products today.  And so, when you think of things like the Bing search APIs, it's the same technology from Bing.</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Today I’m going to talk with you about the entire collection spanning vision, speech, language, knowledge, and search.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other things that I want to point out is that you can get started for free with all of the APIs, but we do have pricing available for a number of them, which are in public preview on Azure.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other piece is the developer resources.  So, all of our documentation is on the website and actually in GitHub as well, so we do welcome community submissions.  We have a set of SBKs that are also available on GitHub where we welcome poll requests and post everything on there.  The SBKs vary from API to API, but they are all included in this one repository for people to see.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then we have three different communities that we support. We have our MSDN forums, our Stack Overflow, and we have User Voice that we use for feedback requests.  </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fld id="{B192D058-1985-4467-845A-1C29607F2B73}" type="datetime1">
              <a:rPr lang="en-US" smtClean="0"/>
              <a:t>5/2/2017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45788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10</a:t>
            </a:fld>
            <a:endParaRPr lang="en-US"/>
          </a:p>
        </p:txBody>
      </p:sp>
    </p:spTree>
    <p:extLst>
      <p:ext uri="{BB962C8B-B14F-4D97-AF65-F5344CB8AC3E}">
        <p14:creationId xmlns:p14="http://schemas.microsoft.com/office/powerpoint/2010/main" val="250214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12</a:t>
            </a:fld>
            <a:endParaRPr lang="en-US"/>
          </a:p>
        </p:txBody>
      </p:sp>
    </p:spTree>
    <p:extLst>
      <p:ext uri="{BB962C8B-B14F-4D97-AF65-F5344CB8AC3E}">
        <p14:creationId xmlns:p14="http://schemas.microsoft.com/office/powerpoint/2010/main" val="2371346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13</a:t>
            </a:fld>
            <a:endParaRPr lang="en-US"/>
          </a:p>
        </p:txBody>
      </p:sp>
    </p:spTree>
    <p:extLst>
      <p:ext uri="{BB962C8B-B14F-4D97-AF65-F5344CB8AC3E}">
        <p14:creationId xmlns:p14="http://schemas.microsoft.com/office/powerpoint/2010/main" val="2478374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14</a:t>
            </a:fld>
            <a:endParaRPr lang="en-US"/>
          </a:p>
        </p:txBody>
      </p:sp>
    </p:spTree>
    <p:extLst>
      <p:ext uri="{BB962C8B-B14F-4D97-AF65-F5344CB8AC3E}">
        <p14:creationId xmlns:p14="http://schemas.microsoft.com/office/powerpoint/2010/main" val="195976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15</a:t>
            </a:fld>
            <a:endParaRPr lang="en-US"/>
          </a:p>
        </p:txBody>
      </p:sp>
    </p:spTree>
    <p:extLst>
      <p:ext uri="{BB962C8B-B14F-4D97-AF65-F5344CB8AC3E}">
        <p14:creationId xmlns:p14="http://schemas.microsoft.com/office/powerpoint/2010/main" val="4259057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16</a:t>
            </a:fld>
            <a:endParaRPr lang="en-US"/>
          </a:p>
        </p:txBody>
      </p:sp>
    </p:spTree>
    <p:extLst>
      <p:ext uri="{BB962C8B-B14F-4D97-AF65-F5344CB8AC3E}">
        <p14:creationId xmlns:p14="http://schemas.microsoft.com/office/powerpoint/2010/main" val="1870235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17</a:t>
            </a:fld>
            <a:endParaRPr lang="en-US"/>
          </a:p>
        </p:txBody>
      </p:sp>
    </p:spTree>
    <p:extLst>
      <p:ext uri="{BB962C8B-B14F-4D97-AF65-F5344CB8AC3E}">
        <p14:creationId xmlns:p14="http://schemas.microsoft.com/office/powerpoint/2010/main" val="4011422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18</a:t>
            </a:fld>
            <a:endParaRPr lang="en-US"/>
          </a:p>
        </p:txBody>
      </p:sp>
    </p:spTree>
    <p:extLst>
      <p:ext uri="{BB962C8B-B14F-4D97-AF65-F5344CB8AC3E}">
        <p14:creationId xmlns:p14="http://schemas.microsoft.com/office/powerpoint/2010/main" val="882606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55047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20</a:t>
            </a:fld>
            <a:endParaRPr lang="en-US"/>
          </a:p>
        </p:txBody>
      </p:sp>
    </p:spTree>
    <p:extLst>
      <p:ext uri="{BB962C8B-B14F-4D97-AF65-F5344CB8AC3E}">
        <p14:creationId xmlns:p14="http://schemas.microsoft.com/office/powerpoint/2010/main" val="125145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0" dirty="0"/>
              <a:t>Flexible:  </a:t>
            </a:r>
            <a:r>
              <a:rPr lang="en-US" sz="900" dirty="0"/>
              <a:t>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Tap into </a:t>
            </a:r>
            <a:r>
              <a:rPr lang="en-US" sz="9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5/2/2017 5:50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576251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21</a:t>
            </a:fld>
            <a:endParaRPr lang="en-US"/>
          </a:p>
        </p:txBody>
      </p:sp>
    </p:spTree>
    <p:extLst>
      <p:ext uri="{BB962C8B-B14F-4D97-AF65-F5344CB8AC3E}">
        <p14:creationId xmlns:p14="http://schemas.microsoft.com/office/powerpoint/2010/main" val="1175322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22</a:t>
            </a:fld>
            <a:endParaRPr lang="en-US"/>
          </a:p>
        </p:txBody>
      </p:sp>
    </p:spTree>
    <p:extLst>
      <p:ext uri="{BB962C8B-B14F-4D97-AF65-F5344CB8AC3E}">
        <p14:creationId xmlns:p14="http://schemas.microsoft.com/office/powerpoint/2010/main" val="2824010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23</a:t>
            </a:fld>
            <a:endParaRPr lang="en-US"/>
          </a:p>
        </p:txBody>
      </p:sp>
    </p:spTree>
    <p:extLst>
      <p:ext uri="{BB962C8B-B14F-4D97-AF65-F5344CB8AC3E}">
        <p14:creationId xmlns:p14="http://schemas.microsoft.com/office/powerpoint/2010/main" val="3799784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24</a:t>
            </a:fld>
            <a:endParaRPr lang="en-US"/>
          </a:p>
        </p:txBody>
      </p:sp>
    </p:spTree>
    <p:extLst>
      <p:ext uri="{BB962C8B-B14F-4D97-AF65-F5344CB8AC3E}">
        <p14:creationId xmlns:p14="http://schemas.microsoft.com/office/powerpoint/2010/main" val="3284290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936602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We allow up to 10k calls per month for free – that’s a lot!</a:t>
            </a:r>
          </a:p>
        </p:txBody>
      </p:sp>
      <p:sp>
        <p:nvSpPr>
          <p:cNvPr id="4" name="Slide Number Placeholder 3"/>
          <p:cNvSpPr>
            <a:spLocks noGrp="1"/>
          </p:cNvSpPr>
          <p:nvPr>
            <p:ph type="sldNum" sz="quarter" idx="10"/>
          </p:nvPr>
        </p:nvSpPr>
        <p:spPr/>
        <p:txBody>
          <a:bodyPr/>
          <a:lstStyle/>
          <a:p>
            <a:fld id="{A29C5BD6-6578-4117-AFF0-638B7739B722}"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012164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767893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249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lnSpc>
                <a:spcPct val="107000"/>
              </a:lnSpc>
              <a:spcBef>
                <a:spcPct val="0"/>
              </a:spcBef>
              <a:buFont typeface="Symbol" charset="0"/>
              <a:buNone/>
            </a:pPr>
            <a:endParaRPr lang="en-US">
              <a:latin typeface="Calibri" charset="0"/>
            </a:endParaRPr>
          </a:p>
        </p:txBody>
      </p:sp>
      <p:sp>
        <p:nvSpPr>
          <p:cNvPr id="4249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1035012">
              <a:defRPr>
                <a:solidFill>
                  <a:schemeClr val="tx1"/>
                </a:solidFill>
                <a:latin typeface="Segoe UI" charset="0"/>
                <a:ea typeface="ＭＳ Ｐゴシック" charset="0"/>
                <a:cs typeface="ＭＳ Ｐゴシック" charset="0"/>
              </a:defRPr>
            </a:lvl1pPr>
            <a:lvl2pPr marL="792774" indent="-304913" defTabSz="1035012">
              <a:defRPr>
                <a:solidFill>
                  <a:schemeClr val="tx1"/>
                </a:solidFill>
                <a:latin typeface="Segoe UI" charset="0"/>
                <a:ea typeface="ＭＳ Ｐゴシック" charset="0"/>
              </a:defRPr>
            </a:lvl2pPr>
            <a:lvl3pPr marL="1219652" indent="-243930" defTabSz="1035012">
              <a:defRPr>
                <a:solidFill>
                  <a:schemeClr val="tx1"/>
                </a:solidFill>
                <a:latin typeface="Segoe UI" charset="0"/>
                <a:ea typeface="ＭＳ Ｐゴシック" charset="0"/>
              </a:defRPr>
            </a:lvl3pPr>
            <a:lvl4pPr marL="1707514" indent="-243930" defTabSz="1035012">
              <a:defRPr>
                <a:solidFill>
                  <a:schemeClr val="tx1"/>
                </a:solidFill>
                <a:latin typeface="Segoe UI" charset="0"/>
                <a:ea typeface="ＭＳ Ｐゴシック" charset="0"/>
              </a:defRPr>
            </a:lvl4pPr>
            <a:lvl5pPr marL="2195376" indent="-243930" defTabSz="1035012">
              <a:defRPr>
                <a:solidFill>
                  <a:schemeClr val="tx1"/>
                </a:solidFill>
                <a:latin typeface="Segoe UI" charset="0"/>
                <a:ea typeface="ＭＳ Ｐゴシック" charset="0"/>
              </a:defRPr>
            </a:lvl5pPr>
            <a:lvl6pPr marL="2683237" indent="-243930" defTabSz="1035012" fontAlgn="base">
              <a:spcBef>
                <a:spcPct val="0"/>
              </a:spcBef>
              <a:spcAft>
                <a:spcPct val="0"/>
              </a:spcAft>
              <a:defRPr>
                <a:solidFill>
                  <a:schemeClr val="tx1"/>
                </a:solidFill>
                <a:latin typeface="Segoe UI" charset="0"/>
                <a:ea typeface="ＭＳ Ｐゴシック" charset="0"/>
              </a:defRPr>
            </a:lvl6pPr>
            <a:lvl7pPr marL="3171098" indent="-243930" defTabSz="1035012" fontAlgn="base">
              <a:spcBef>
                <a:spcPct val="0"/>
              </a:spcBef>
              <a:spcAft>
                <a:spcPct val="0"/>
              </a:spcAft>
              <a:defRPr>
                <a:solidFill>
                  <a:schemeClr val="tx1"/>
                </a:solidFill>
                <a:latin typeface="Segoe UI" charset="0"/>
                <a:ea typeface="ＭＳ Ｐゴシック" charset="0"/>
              </a:defRPr>
            </a:lvl7pPr>
            <a:lvl8pPr marL="3658959" indent="-243930" defTabSz="1035012" fontAlgn="base">
              <a:spcBef>
                <a:spcPct val="0"/>
              </a:spcBef>
              <a:spcAft>
                <a:spcPct val="0"/>
              </a:spcAft>
              <a:defRPr>
                <a:solidFill>
                  <a:schemeClr val="tx1"/>
                </a:solidFill>
                <a:latin typeface="Segoe UI" charset="0"/>
                <a:ea typeface="ＭＳ Ｐゴシック" charset="0"/>
              </a:defRPr>
            </a:lvl8pPr>
            <a:lvl9pPr marL="4146820" indent="-243930" defTabSz="1035012" fontAlgn="base">
              <a:spcBef>
                <a:spcPct val="0"/>
              </a:spcBef>
              <a:spcAft>
                <a:spcPct val="0"/>
              </a:spcAft>
              <a:defRPr>
                <a:solidFill>
                  <a:schemeClr val="tx1"/>
                </a:solidFill>
                <a:latin typeface="Segoe UI" charset="0"/>
                <a:ea typeface="ＭＳ Ｐゴシック" charset="0"/>
              </a:defRPr>
            </a:lvl9pPr>
          </a:lstStyle>
          <a:p>
            <a:pPr fontAlgn="base">
              <a:spcBef>
                <a:spcPct val="0"/>
              </a:spcBef>
              <a:spcAft>
                <a:spcPct val="0"/>
              </a:spcAft>
            </a:pPr>
            <a:fld id="{994BB1AE-201E-8D47-82FB-715F979A845D}" type="slidenum">
              <a:rPr lang="en-US">
                <a:latin typeface="Calibri" charset="0"/>
              </a:rPr>
              <a:pPr fontAlgn="base">
                <a:spcBef>
                  <a:spcPct val="0"/>
                </a:spcBef>
                <a:spcAft>
                  <a:spcPct val="0"/>
                </a:spcAft>
              </a:pPr>
              <a:t>28</a:t>
            </a:fld>
            <a:endParaRPr lang="en-US">
              <a:latin typeface="Calibri" charset="0"/>
            </a:endParaRPr>
          </a:p>
        </p:txBody>
      </p:sp>
    </p:spTree>
    <p:extLst>
      <p:ext uri="{BB962C8B-B14F-4D97-AF65-F5344CB8AC3E}">
        <p14:creationId xmlns:p14="http://schemas.microsoft.com/office/powerpoint/2010/main" val="4279698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91139"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defTabSz="971374" fontAlgn="base">
              <a:spcBef>
                <a:spcPct val="0"/>
              </a:spcBef>
              <a:spcAft>
                <a:spcPct val="0"/>
              </a:spcAft>
            </a:pPr>
            <a:fld id="{3A1206ED-8AC1-EA47-887D-C889159D58FB}" type="datetime1">
              <a:rPr lang="en-US">
                <a:latin typeface="Calibri" charset="0"/>
              </a:rPr>
              <a:pPr defTabSz="971374" fontAlgn="base">
                <a:spcBef>
                  <a:spcPct val="0"/>
                </a:spcBef>
                <a:spcAft>
                  <a:spcPct val="0"/>
                </a:spcAft>
              </a:pPr>
              <a:t>5/2/2017</a:t>
            </a:fld>
            <a:endParaRPr lang="en-US">
              <a:latin typeface="Calibri" charset="0"/>
            </a:endParaRPr>
          </a:p>
        </p:txBody>
      </p:sp>
      <p:sp>
        <p:nvSpPr>
          <p:cNvPr id="9" name="Footer Placeholder 8"/>
          <p:cNvSpPr>
            <a:spLocks noGrp="1"/>
          </p:cNvSpPr>
          <p:nvPr>
            <p:ph type="ftr" sz="quarter" idx="4"/>
          </p:nvPr>
        </p:nvSpPr>
        <p:spPr>
          <a:xfrm>
            <a:off x="0" y="9119475"/>
            <a:ext cx="3169920" cy="481726"/>
          </a:xfrm>
        </p:spPr>
        <p:txBody>
          <a:bodyPr/>
          <a:lstStyle/>
          <a:p>
            <a:pPr defTabSz="96620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0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1141" name="Slide Number Placeholder 9"/>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defTabSz="971374" fontAlgn="base">
              <a:spcBef>
                <a:spcPct val="0"/>
              </a:spcBef>
              <a:spcAft>
                <a:spcPct val="0"/>
              </a:spcAft>
            </a:pPr>
            <a:fld id="{5F5685A7-770C-214F-9605-316E5DD892CF}" type="slidenum">
              <a:rPr lang="en-US">
                <a:latin typeface="Calibri" charset="0"/>
              </a:rPr>
              <a:pPr defTabSz="971374" fontAlgn="base">
                <a:spcBef>
                  <a:spcPct val="0"/>
                </a:spcBef>
                <a:spcAft>
                  <a:spcPct val="0"/>
                </a:spcAft>
              </a:pPr>
              <a:t>29</a:t>
            </a:fld>
            <a:endParaRPr lang="en-US">
              <a:latin typeface="Calibri" charset="0"/>
            </a:endParaRPr>
          </a:p>
        </p:txBody>
      </p:sp>
      <p:sp>
        <p:nvSpPr>
          <p:cNvPr id="91142" name="Header Placeholder 10"/>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defTabSz="971374" fontAlgn="base">
              <a:spcBef>
                <a:spcPct val="0"/>
              </a:spcBef>
              <a:spcAft>
                <a:spcPct val="0"/>
              </a:spcAft>
            </a:pPr>
            <a:r>
              <a:rPr lang="en-US">
                <a:latin typeface="Calibri" charset="0"/>
              </a:rPr>
              <a:t>System Center Marketing</a:t>
            </a:r>
          </a:p>
        </p:txBody>
      </p:sp>
    </p:spTree>
    <p:extLst>
      <p:ext uri="{BB962C8B-B14F-4D97-AF65-F5344CB8AC3E}">
        <p14:creationId xmlns:p14="http://schemas.microsoft.com/office/powerpoint/2010/main" val="369848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b="1" i="1" dirty="0"/>
              <a:t>NOTES</a:t>
            </a:r>
            <a:r>
              <a:rPr lang="en-US" i="1" dirty="0"/>
              <a:t>:</a:t>
            </a:r>
            <a:r>
              <a:rPr lang="en-US" i="1" baseline="0" dirty="0"/>
              <a:t> </a:t>
            </a:r>
            <a:r>
              <a:rPr lang="en-US" i="1" dirty="0"/>
              <a:t>key concepts we are trying to convey in this above statement:  </a:t>
            </a:r>
          </a:p>
          <a:p>
            <a:endParaRPr lang="en-US" i="1" dirty="0"/>
          </a:p>
          <a:p>
            <a:pPr marL="228600" indent="-228600">
              <a:buFont typeface="+mj-lt"/>
              <a:buAutoNum type="arabicPeriod"/>
            </a:pPr>
            <a:r>
              <a:rPr lang="en-US" i="1" dirty="0"/>
              <a:t>That we are bringing together Intelligence (Oxford) and Knowledge from the corpus of the web (Bing) </a:t>
            </a:r>
          </a:p>
          <a:p>
            <a:pPr marL="228600" indent="-228600">
              <a:buFont typeface="+mj-lt"/>
              <a:buAutoNum type="arabicPeriod"/>
            </a:pPr>
            <a:r>
              <a:rPr lang="en-US" i="1" dirty="0"/>
              <a:t>That cognitive = human perception and understanding, enabling your apps to see the world around them, to hear and talk back with the users—to have a human side. </a:t>
            </a:r>
          </a:p>
          <a:p>
            <a:endParaRPr lang="en-US" dirty="0"/>
          </a:p>
          <a:p>
            <a:r>
              <a:rPr lang="en-US" sz="900" b="1" kern="1200" dirty="0">
                <a:solidFill>
                  <a:schemeClr val="tx1"/>
                </a:solidFill>
                <a:effectLst/>
                <a:latin typeface="Segoe UI Light" pitchFamily="34" charset="0"/>
                <a:ea typeface="+mn-ea"/>
                <a:cs typeface="+mn-cs"/>
              </a:rPr>
              <a:t>What are Microsoft Cognitive Services?</a:t>
            </a:r>
            <a:endParaRPr lang="en-US" b="1" dirty="0">
              <a:effectLst/>
            </a:endParaRPr>
          </a:p>
          <a:p>
            <a:r>
              <a:rPr lang="en-US" sz="900" kern="1200" dirty="0">
                <a:solidFill>
                  <a:schemeClr val="tx1"/>
                </a:solidFill>
                <a:effectLst/>
                <a:latin typeface="Segoe UI Light" pitchFamily="34" charset="0"/>
                <a:ea typeface="+mn-ea"/>
                <a:cs typeface="+mn-cs"/>
              </a:rPr>
              <a:t>Microsoft Cognitive Services is a new collection of intelligent APIs that allow systems to see, hear, speak, understand and interpret our needs using natural methods of communication. Developers can use these APIs to make their applications more intelligent, engaging and discoverable. To try Cognitive Services for free, visit </a:t>
            </a:r>
            <a:r>
              <a:rPr lang="en-US" sz="900" u="sng" kern="1200" dirty="0">
                <a:solidFill>
                  <a:schemeClr val="tx1"/>
                </a:solidFill>
                <a:effectLst/>
                <a:latin typeface="Segoe UI Light" pitchFamily="34" charset="0"/>
                <a:ea typeface="+mn-ea"/>
                <a:cs typeface="+mn-cs"/>
                <a:hlinkClick r:id="rId3"/>
              </a:rPr>
              <a:t>www.microsoft.com/cognitive</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9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r>
              <a:rPr lang="en-US" dirty="0">
                <a:effectLst/>
              </a:rPr>
              <a:t> </a:t>
            </a:r>
          </a:p>
          <a:p>
            <a:r>
              <a:rPr lang="en-US" b="1" dirty="0">
                <a:effectLst/>
              </a:rPr>
              <a:t>Cognitive Services includes:</a:t>
            </a:r>
          </a:p>
          <a:p>
            <a:pPr lvl="0"/>
            <a:r>
              <a:rPr lang="en-US" dirty="0">
                <a:effectLst/>
              </a:rPr>
              <a:t>Vision: From faces to feelings, allow apps to understand images and video</a:t>
            </a:r>
          </a:p>
          <a:p>
            <a:pPr lvl="0"/>
            <a:r>
              <a:rPr lang="en-US" dirty="0">
                <a:effectLst/>
              </a:rPr>
              <a:t>Speech: Hear and speak to users by filtering noise, identifying speakers, and understanding intent</a:t>
            </a:r>
          </a:p>
          <a:p>
            <a:pPr lvl="0"/>
            <a:r>
              <a:rPr lang="en-US" dirty="0">
                <a:effectLst/>
              </a:rPr>
              <a:t>Language: Process text and learn how to recognize what users want</a:t>
            </a:r>
          </a:p>
          <a:p>
            <a:pPr lvl="0"/>
            <a:r>
              <a:rPr lang="en-US" dirty="0">
                <a:effectLst/>
              </a:rPr>
              <a:t>Knowledge: Tap into rich knowledge amassed from the web, academia, or your own data</a:t>
            </a:r>
          </a:p>
          <a:p>
            <a:pPr lvl="0"/>
            <a:r>
              <a:rPr lang="en-US" dirty="0">
                <a:effectLst/>
              </a:rPr>
              <a:t>Search: Access billions of web pages, images, videos, and news with the power of Bing APIs</a:t>
            </a:r>
          </a:p>
          <a:p>
            <a:r>
              <a:rPr lang="en-US" dirty="0">
                <a:effectLst/>
              </a:rPr>
              <a:t> </a:t>
            </a:r>
          </a:p>
          <a:p>
            <a:r>
              <a:rPr lang="en-US" sz="900" kern="1200" dirty="0">
                <a:solidFill>
                  <a:schemeClr val="tx1"/>
                </a:solidFill>
                <a:effectLst/>
                <a:latin typeface="Segoe UI Light" pitchFamily="34" charset="0"/>
                <a:ea typeface="+mn-ea"/>
                <a:cs typeface="+mn-cs"/>
              </a:rPr>
              <a:t> </a:t>
            </a:r>
            <a:endParaRPr lang="en-US" dirty="0">
              <a:effectLst/>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5/2/2017 5:50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693383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(May 2016) we have 22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5/2/2017 5:50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37670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5</a:t>
            </a:fld>
            <a:endParaRPr lang="en-US"/>
          </a:p>
        </p:txBody>
      </p:sp>
    </p:spTree>
    <p:extLst>
      <p:ext uri="{BB962C8B-B14F-4D97-AF65-F5344CB8AC3E}">
        <p14:creationId xmlns:p14="http://schemas.microsoft.com/office/powerpoint/2010/main" val="339661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6</a:t>
            </a:fld>
            <a:endParaRPr lang="en-US"/>
          </a:p>
        </p:txBody>
      </p:sp>
    </p:spTree>
    <p:extLst>
      <p:ext uri="{BB962C8B-B14F-4D97-AF65-F5344CB8AC3E}">
        <p14:creationId xmlns:p14="http://schemas.microsoft.com/office/powerpoint/2010/main" val="1551549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LUIS has events (entities) and actions (intents)</a:t>
            </a:r>
          </a:p>
          <a:p>
            <a:r>
              <a:rPr lang="en-US" dirty="0"/>
              <a:t>Example:</a:t>
            </a:r>
            <a:r>
              <a:rPr lang="en-US" baseline="0" dirty="0"/>
              <a:t> </a:t>
            </a:r>
            <a:r>
              <a:rPr lang="en-US" baseline="0" dirty="0" err="1"/>
              <a:t>TravelBot</a:t>
            </a:r>
            <a:r>
              <a:rPr lang="en-US" baseline="0" dirty="0"/>
              <a:t> </a:t>
            </a:r>
          </a:p>
          <a:p>
            <a:r>
              <a:rPr lang="en-US" baseline="0" dirty="0"/>
              <a:t>3 Intents:</a:t>
            </a:r>
          </a:p>
          <a:p>
            <a:pPr marL="171450" indent="-171450">
              <a:buFontTx/>
              <a:buChar char="-"/>
            </a:pPr>
            <a:r>
              <a:rPr lang="en-US" baseline="0" dirty="0"/>
              <a:t>Book a flight</a:t>
            </a:r>
          </a:p>
          <a:p>
            <a:pPr marL="445862" lvl="1" indent="-228600">
              <a:buFont typeface="+mj-lt"/>
              <a:buAutoNum type="arabicPeriod"/>
            </a:pPr>
            <a:r>
              <a:rPr lang="en-US" baseline="0" dirty="0" err="1"/>
              <a:t>Dept</a:t>
            </a:r>
            <a:r>
              <a:rPr lang="en-US" baseline="0" dirty="0"/>
              <a:t> city to arrival city (entity)</a:t>
            </a:r>
          </a:p>
          <a:p>
            <a:pPr marL="445862" lvl="1" indent="-228600">
              <a:buFont typeface="+mj-lt"/>
              <a:buAutoNum type="arabicPeriod"/>
            </a:pPr>
            <a:r>
              <a:rPr lang="en-US" baseline="0" dirty="0"/>
              <a:t>Departure date and return date (entities)</a:t>
            </a:r>
          </a:p>
          <a:p>
            <a:pPr marL="563264" lvl="2" indent="-228600"/>
            <a:r>
              <a:rPr lang="en-US" baseline="0" dirty="0"/>
              <a:t>Utterance – different ways to say the same thing, NLP “I need to fly to </a:t>
            </a:r>
            <a:r>
              <a:rPr lang="en-US" baseline="0" dirty="0" err="1"/>
              <a:t>paris</a:t>
            </a:r>
            <a:r>
              <a:rPr lang="en-US" baseline="0" dirty="0"/>
              <a:t>”</a:t>
            </a:r>
          </a:p>
          <a:p>
            <a:pPr marL="171450" indent="-171450">
              <a:buFontTx/>
              <a:buChar char="-"/>
            </a:pPr>
            <a:r>
              <a:rPr lang="en-US" baseline="0" dirty="0"/>
              <a:t>Cancel a flight</a:t>
            </a:r>
          </a:p>
          <a:p>
            <a:pPr marL="171450" indent="-171450">
              <a:buFontTx/>
              <a:buChar char="-"/>
            </a:pPr>
            <a:r>
              <a:rPr lang="en-US" baseline="0" dirty="0"/>
              <a:t>Check me into a flight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7</a:t>
            </a:fld>
            <a:endParaRPr lang="en-US"/>
          </a:p>
        </p:txBody>
      </p:sp>
    </p:spTree>
    <p:extLst>
      <p:ext uri="{BB962C8B-B14F-4D97-AF65-F5344CB8AC3E}">
        <p14:creationId xmlns:p14="http://schemas.microsoft.com/office/powerpoint/2010/main" val="101059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8</a:t>
            </a:fld>
            <a:endParaRPr lang="en-US"/>
          </a:p>
        </p:txBody>
      </p:sp>
    </p:spTree>
    <p:extLst>
      <p:ext uri="{BB962C8B-B14F-4D97-AF65-F5344CB8AC3E}">
        <p14:creationId xmlns:p14="http://schemas.microsoft.com/office/powerpoint/2010/main" val="863764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9</a:t>
            </a:fld>
            <a:endParaRPr lang="en-US"/>
          </a:p>
        </p:txBody>
      </p:sp>
    </p:spTree>
    <p:extLst>
      <p:ext uri="{BB962C8B-B14F-4D97-AF65-F5344CB8AC3E}">
        <p14:creationId xmlns:p14="http://schemas.microsoft.com/office/powerpoint/2010/main" val="2001692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107084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436475"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24721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27037" y="2992658"/>
            <a:ext cx="2007791" cy="428404"/>
          </a:xfrm>
          <a:prstGeom prst="rect">
            <a:avLst/>
          </a:prstGeom>
        </p:spPr>
      </p:pic>
      <p:sp>
        <p:nvSpPr>
          <p:cNvPr id="3" name="Text Box 3"/>
          <p:cNvSpPr txBox="1">
            <a:spLocks noChangeArrowheads="1"/>
          </p:cNvSpPr>
          <p:nvPr userDrawn="1"/>
        </p:nvSpPr>
        <p:spPr bwMode="blackWhite">
          <a:xfrm>
            <a:off x="275444" y="6079032"/>
            <a:ext cx="10969974" cy="625086"/>
          </a:xfrm>
          <a:prstGeom prst="rect">
            <a:avLst/>
          </a:prstGeom>
          <a:noFill/>
          <a:ln w="12700">
            <a:noFill/>
            <a:miter lim="800000"/>
            <a:headEnd type="none" w="sm" len="sm"/>
            <a:tailEnd type="none" w="sm" len="sm"/>
          </a:ln>
          <a:effectLst/>
        </p:spPr>
        <p:txBody>
          <a:bodyPr lIns="182828" tIns="146262" rIns="182828" bIns="146262">
            <a:spAutoFit/>
          </a:bodyPr>
          <a:lstStyle/>
          <a:p>
            <a:pPr defTabSz="932016" eaLnBrk="0" hangingPunct="0">
              <a:defRPr/>
            </a:pPr>
            <a:r>
              <a:rPr lang="en-US" sz="714"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32016" eaLnBrk="0" hangingPunct="0">
              <a:defRPr/>
            </a:pPr>
            <a:r>
              <a:rPr lang="en-US" sz="714"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5686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3" name="Content Placeholder 2"/>
          <p:cNvSpPr>
            <a:spLocks noGrp="1"/>
          </p:cNvSpPr>
          <p:nvPr>
            <p:ph idx="1"/>
          </p:nvPr>
        </p:nvSpPr>
        <p:spPr>
          <a:xfrm>
            <a:off x="274638" y="1862138"/>
            <a:ext cx="11887200"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2042528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_gray">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479226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3" name="Content Placeholder 2"/>
          <p:cNvSpPr>
            <a:spLocks noGrp="1"/>
          </p:cNvSpPr>
          <p:nvPr>
            <p:ph idx="1"/>
          </p:nvPr>
        </p:nvSpPr>
        <p:spPr>
          <a:xfrm>
            <a:off x="274638" y="1862138"/>
            <a:ext cx="11887200"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1780091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2"/>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598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5/2/2017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16"/>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40" r:id="rId1"/>
    <p:sldLayoutId id="2147484637" r:id="rId2"/>
    <p:sldLayoutId id="2147484642" r:id="rId3"/>
    <p:sldLayoutId id="2147484643" r:id="rId4"/>
    <p:sldLayoutId id="2147484634" r:id="rId5"/>
    <p:sldLayoutId id="2147484635" r:id="rId6"/>
    <p:sldLayoutId id="2147484633" r:id="rId7"/>
    <p:sldLayoutId id="2147484641" r:id="rId8"/>
    <p:sldLayoutId id="2147484629" r:id="rId9"/>
    <p:sldLayoutId id="2147484630" r:id="rId10"/>
    <p:sldLayoutId id="2147484631" r:id="rId11"/>
    <p:sldLayoutId id="2147484632" r:id="rId12"/>
    <p:sldLayoutId id="2147484638" r:id="rId13"/>
    <p:sldLayoutId id="214748463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3.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38.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hyperlink" Target="https://dev.botframework.com/"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38.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ms.portal.azure.com/"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www.microsoft.com/cognitive-services/en-us/luis-api/documentation/azureibizasubscriptio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hyperlink" Target="https://www.microsoft.com/cognitive-services" TargetMode="Externa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24082" r="15689" b="4862"/>
          <a:stretch/>
        </p:blipFill>
        <p:spPr>
          <a:xfrm>
            <a:off x="-10319" y="0"/>
            <a:ext cx="12446794" cy="6993318"/>
          </a:xfrm>
          <a:prstGeom prst="rect">
            <a:avLst/>
          </a:prstGeom>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t="24082" r="85031" b="4862"/>
          <a:stretch/>
        </p:blipFill>
        <p:spPr>
          <a:xfrm>
            <a:off x="0" y="0"/>
            <a:ext cx="2209800" cy="6993318"/>
          </a:xfrm>
          <a:prstGeom prst="rect">
            <a:avLst/>
          </a:prstGeom>
        </p:spPr>
      </p:pic>
      <p:sp>
        <p:nvSpPr>
          <p:cNvPr id="7" name="Rectangle 6"/>
          <p:cNvSpPr/>
          <p:nvPr/>
        </p:nvSpPr>
        <p:spPr bwMode="auto">
          <a:xfrm>
            <a:off x="655637" y="0"/>
            <a:ext cx="6172201" cy="699331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endParaRPr lang="en-US" sz="1600" i="1" dirty="0">
              <a:solidFill>
                <a:schemeClr val="bg1"/>
              </a:solidFill>
            </a:endParaRPr>
          </a:p>
        </p:txBody>
      </p:sp>
      <p:sp>
        <p:nvSpPr>
          <p:cNvPr id="2" name="Title 1"/>
          <p:cNvSpPr>
            <a:spLocks noGrp="1"/>
          </p:cNvSpPr>
          <p:nvPr>
            <p:ph type="title" idx="4294967295"/>
          </p:nvPr>
        </p:nvSpPr>
        <p:spPr>
          <a:xfrm>
            <a:off x="884237" y="2278062"/>
            <a:ext cx="5715000" cy="1828800"/>
          </a:xfrm>
        </p:spPr>
        <p:txBody>
          <a:bodyPr anchor="ctr">
            <a:noAutofit/>
          </a:bodyPr>
          <a:lstStyle/>
          <a:p>
            <a:r>
              <a:rPr lang="en-US" sz="5400" spc="-100" dirty="0">
                <a:solidFill>
                  <a:schemeClr val="bg1"/>
                </a:solidFill>
              </a:rPr>
              <a:t>Microsoft </a:t>
            </a:r>
            <a:br>
              <a:rPr lang="en-US" sz="5400" spc="-100" dirty="0">
                <a:solidFill>
                  <a:schemeClr val="bg1"/>
                </a:solidFill>
              </a:rPr>
            </a:br>
            <a:r>
              <a:rPr lang="en-US" sz="5400" spc="-100" dirty="0">
                <a:solidFill>
                  <a:schemeClr val="bg1"/>
                </a:solidFill>
              </a:rPr>
              <a:t>Cognitive Services</a:t>
            </a:r>
          </a:p>
        </p:txBody>
      </p:sp>
      <p:sp>
        <p:nvSpPr>
          <p:cNvPr id="3" name="Rectangle 2"/>
          <p:cNvSpPr/>
          <p:nvPr/>
        </p:nvSpPr>
        <p:spPr>
          <a:xfrm>
            <a:off x="731837" y="3783696"/>
            <a:ext cx="6096001" cy="646331"/>
          </a:xfrm>
          <a:prstGeom prst="rect">
            <a:avLst/>
          </a:prstGeom>
        </p:spPr>
        <p:txBody>
          <a:bodyPr wrap="square" anchor="t">
            <a:spAutoFit/>
          </a:bodyPr>
          <a:lstStyle/>
          <a:p>
            <a:pPr marL="182845" defTabSz="931741" fontAlgn="base">
              <a:spcBef>
                <a:spcPts val="1199"/>
              </a:spcBef>
              <a:spcAft>
                <a:spcPts val="1199"/>
              </a:spcAft>
            </a:pPr>
            <a:r>
              <a:rPr lang="en-US" sz="3600" i="1" kern="0" dirty="0">
                <a:solidFill>
                  <a:schemeClr val="bg1"/>
                </a:solidFill>
                <a:latin typeface="+mj-lt"/>
              </a:rPr>
              <a:t>democratizing intelligence</a:t>
            </a:r>
          </a:p>
        </p:txBody>
      </p:sp>
      <p:sp>
        <p:nvSpPr>
          <p:cNvPr id="8" name="Title 1"/>
          <p:cNvSpPr txBox="1">
            <a:spLocks/>
          </p:cNvSpPr>
          <p:nvPr/>
        </p:nvSpPr>
        <p:spPr>
          <a:xfrm>
            <a:off x="884237" y="5012118"/>
            <a:ext cx="5715000" cy="153314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32742">
              <a:lnSpc>
                <a:spcPct val="100000"/>
              </a:lnSpc>
              <a:spcBef>
                <a:spcPts val="0"/>
              </a:spcBef>
            </a:pPr>
            <a:r>
              <a:rPr lang="en-US" sz="2400" dirty="0">
                <a:solidFill>
                  <a:prstClr val="white"/>
                </a:solidFill>
                <a:ea typeface="+mn-ea"/>
                <a:cs typeface="+mn-cs"/>
              </a:rPr>
              <a:t>Language Understanding</a:t>
            </a:r>
            <a:br>
              <a:rPr lang="en-US" sz="2400" dirty="0">
                <a:solidFill>
                  <a:prstClr val="white"/>
                </a:solidFill>
                <a:ea typeface="+mn-ea"/>
                <a:cs typeface="+mn-cs"/>
              </a:rPr>
            </a:br>
            <a:r>
              <a:rPr lang="en-US" sz="2400" dirty="0">
                <a:solidFill>
                  <a:prstClr val="white"/>
                </a:solidFill>
                <a:ea typeface="+mn-ea"/>
                <a:cs typeface="+mn-cs"/>
              </a:rPr>
              <a:t>Intelligence Service (LUIS)</a:t>
            </a:r>
            <a:endParaRPr lang="en-US" sz="2400" i="1" dirty="0">
              <a:solidFill>
                <a:prstClr val="white"/>
              </a:solidFill>
              <a:ea typeface="+mn-ea"/>
              <a:cs typeface="+mn-cs"/>
            </a:endParaRPr>
          </a:p>
        </p:txBody>
      </p:sp>
    </p:spTree>
    <p:extLst>
      <p:ext uri="{BB962C8B-B14F-4D97-AF65-F5344CB8AC3E}">
        <p14:creationId xmlns:p14="http://schemas.microsoft.com/office/powerpoint/2010/main" val="180696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1200"/>
                            </p:stCondLst>
                            <p:childTnLst>
                              <p:par>
                                <p:cTn id="14" presetID="42" presetClass="path" presetSubtype="0" accel="50000" decel="50000" fill="hold" grpId="1" nodeType="afterEffect">
                                  <p:stCondLst>
                                    <p:cond delay="0"/>
                                  </p:stCondLst>
                                  <p:childTnLst>
                                    <p:animMotion origin="layout" path="M 1.98877E-6 -2.7054E-6 L 1.98877E-6 -0.03268 " pathEditMode="relative" rAng="0" ptsTypes="AA">
                                      <p:cBhvr>
                                        <p:cTn id="15" dur="500" fill="hold"/>
                                        <p:tgtEl>
                                          <p:spTgt spid="2"/>
                                        </p:tgtEl>
                                        <p:attrNameLst>
                                          <p:attrName>ppt_x</p:attrName>
                                          <p:attrName>ppt_y</p:attrName>
                                        </p:attrNameLst>
                                      </p:cBhvr>
                                      <p:rCtr x="0" y="-1634"/>
                                    </p:animMotion>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95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0" y="0"/>
            <a:ext cx="12446792" cy="197326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6255" rIns="182818" bIns="146255" numCol="1" spcCol="0" rtlCol="0" fromWordArt="0" anchor="t" anchorCtr="0" forceAA="0" compatLnSpc="1">
            <a:prstTxWarp prst="textNoShape">
              <a:avLst/>
            </a:prstTxWarp>
            <a:noAutofit/>
          </a:bodyPr>
          <a:lstStyle/>
          <a:p>
            <a:pPr algn="ctr" defTabSz="932110">
              <a:lnSpc>
                <a:spcPct val="90000"/>
              </a:lnSpc>
            </a:pPr>
            <a:endParaRPr lang="en-US" sz="2040" b="1" dirty="0">
              <a:solidFill>
                <a:schemeClr val="bg1"/>
              </a:solidFill>
              <a:latin typeface="+mj-lt"/>
              <a:ea typeface="Segoe UI" pitchFamily="34" charset="0"/>
              <a:cs typeface="Segoe UI" pitchFamily="34" charset="0"/>
            </a:endParaRPr>
          </a:p>
        </p:txBody>
      </p:sp>
      <p:sp>
        <p:nvSpPr>
          <p:cNvPr id="47" name="TextBox 46"/>
          <p:cNvSpPr txBox="1"/>
          <p:nvPr/>
        </p:nvSpPr>
        <p:spPr>
          <a:xfrm>
            <a:off x="437196" y="4817802"/>
            <a:ext cx="2743200" cy="1037015"/>
          </a:xfrm>
          <a:prstGeom prst="rect">
            <a:avLst/>
          </a:prstGeom>
          <a:noFill/>
        </p:spPr>
        <p:txBody>
          <a:bodyPr wrap="square" lIns="91440" tIns="91440" rIns="91440" bIns="91440" rtlCol="0">
            <a:spAutoFit/>
          </a:bodyPr>
          <a:lstStyle>
            <a:defPPr>
              <a:defRPr lang="en-US"/>
            </a:defPPr>
            <a:lvl1pPr>
              <a:lnSpc>
                <a:spcPct val="90000"/>
              </a:lnSpc>
              <a:defRPr sz="1400">
                <a:gradFill>
                  <a:gsLst>
                    <a:gs pos="2917">
                      <a:schemeClr val="tx1"/>
                    </a:gs>
                    <a:gs pos="30000">
                      <a:schemeClr val="tx1"/>
                    </a:gs>
                  </a:gsLst>
                  <a:lin ang="5400000" scaled="0"/>
                </a:gradFill>
                <a:latin typeface="+mj-lt"/>
              </a:defRPr>
            </a:lvl1pPr>
          </a:lstStyle>
          <a:p>
            <a:pPr algn="ctr">
              <a:lnSpc>
                <a:spcPts val="1659"/>
              </a:lnSpc>
            </a:pPr>
            <a:r>
              <a:rPr lang="en-US" sz="1200" dirty="0">
                <a:solidFill>
                  <a:schemeClr val="accent6"/>
                </a:solidFill>
                <a:latin typeface="+mn-lt"/>
                <a:cs typeface="Segoe UI  "/>
              </a:rPr>
              <a:t>LUIS offers a set of user-friendly tools that completely abstract technical complexity and  get you up and running with just a few steps.</a:t>
            </a:r>
          </a:p>
        </p:txBody>
      </p:sp>
      <p:sp>
        <p:nvSpPr>
          <p:cNvPr id="48" name="TextBox 47"/>
          <p:cNvSpPr txBox="1"/>
          <p:nvPr/>
        </p:nvSpPr>
        <p:spPr>
          <a:xfrm>
            <a:off x="3376823" y="4817802"/>
            <a:ext cx="2743200" cy="1473032"/>
          </a:xfrm>
          <a:prstGeom prst="rect">
            <a:avLst/>
          </a:prstGeom>
          <a:noFill/>
        </p:spPr>
        <p:txBody>
          <a:bodyPr wrap="square" lIns="91440" tIns="91440" rIns="91440" bIns="91440" rtlCol="0">
            <a:spAutoFit/>
          </a:bodyPr>
          <a:lstStyle>
            <a:defPPr>
              <a:defRPr lang="en-US"/>
            </a:defPPr>
            <a:lvl1pPr>
              <a:lnSpc>
                <a:spcPct val="90000"/>
              </a:lnSpc>
              <a:defRPr sz="1400">
                <a:gradFill>
                  <a:gsLst>
                    <a:gs pos="2917">
                      <a:schemeClr val="tx1"/>
                    </a:gs>
                    <a:gs pos="30000">
                      <a:schemeClr val="tx1"/>
                    </a:gs>
                  </a:gsLst>
                  <a:lin ang="5400000" scaled="0"/>
                </a:gradFill>
                <a:latin typeface="+mj-lt"/>
              </a:defRPr>
            </a:lvl1pPr>
          </a:lstStyle>
          <a:p>
            <a:pPr algn="ctr">
              <a:lnSpc>
                <a:spcPts val="1659"/>
              </a:lnSpc>
            </a:pPr>
            <a:r>
              <a:rPr lang="en-US" sz="1200" dirty="0">
                <a:solidFill>
                  <a:schemeClr val="accent6"/>
                </a:solidFill>
                <a:latin typeface="+mn-lt"/>
                <a:cs typeface="Segoe UI  "/>
              </a:rPr>
              <a:t>This breakthrough feature enables LUIS to examine all the utterances that have been sent to it, critique its own work, and ask for any corrections in order to continually improve accuracy. </a:t>
            </a:r>
          </a:p>
        </p:txBody>
      </p:sp>
      <p:sp>
        <p:nvSpPr>
          <p:cNvPr id="49" name="TextBox 48"/>
          <p:cNvSpPr txBox="1"/>
          <p:nvPr/>
        </p:nvSpPr>
        <p:spPr>
          <a:xfrm>
            <a:off x="6316451" y="4817802"/>
            <a:ext cx="2743200" cy="819007"/>
          </a:xfrm>
          <a:prstGeom prst="rect">
            <a:avLst/>
          </a:prstGeom>
          <a:noFill/>
        </p:spPr>
        <p:txBody>
          <a:bodyPr wrap="square" lIns="91440" tIns="91440" rIns="91440" bIns="91440" rtlCol="0">
            <a:spAutoFit/>
          </a:bodyPr>
          <a:lstStyle>
            <a:defPPr>
              <a:defRPr lang="en-US"/>
            </a:defPPr>
            <a:lvl1pPr>
              <a:lnSpc>
                <a:spcPct val="90000"/>
              </a:lnSpc>
              <a:defRPr sz="1400">
                <a:gradFill>
                  <a:gsLst>
                    <a:gs pos="2917">
                      <a:schemeClr val="tx1"/>
                    </a:gs>
                    <a:gs pos="30000">
                      <a:schemeClr val="tx1"/>
                    </a:gs>
                  </a:gsLst>
                  <a:lin ang="5400000" scaled="0"/>
                </a:gradFill>
                <a:latin typeface="+mj-lt"/>
              </a:defRPr>
            </a:lvl1pPr>
          </a:lstStyle>
          <a:p>
            <a:pPr algn="ctr">
              <a:lnSpc>
                <a:spcPts val="1659"/>
              </a:lnSpc>
            </a:pPr>
            <a:r>
              <a:rPr lang="en-US" sz="1200" dirty="0">
                <a:solidFill>
                  <a:schemeClr val="accent6"/>
                </a:solidFill>
                <a:latin typeface="+mn-lt"/>
                <a:cs typeface="Segoe UI  "/>
              </a:rPr>
              <a:t>LUIS is able to fulfill actions that were triggered through a set of channels (HTTP, news, stocks, etc.)</a:t>
            </a:r>
          </a:p>
        </p:txBody>
      </p:sp>
      <p:sp>
        <p:nvSpPr>
          <p:cNvPr id="50" name="TextBox 49"/>
          <p:cNvSpPr txBox="1"/>
          <p:nvPr/>
        </p:nvSpPr>
        <p:spPr>
          <a:xfrm>
            <a:off x="9256077" y="4817802"/>
            <a:ext cx="2743200" cy="1037015"/>
          </a:xfrm>
          <a:prstGeom prst="rect">
            <a:avLst/>
          </a:prstGeom>
          <a:noFill/>
        </p:spPr>
        <p:txBody>
          <a:bodyPr wrap="square" lIns="91440" tIns="91440" rIns="91440" bIns="91440" rtlCol="0">
            <a:spAutoFit/>
          </a:bodyPr>
          <a:lstStyle>
            <a:defPPr>
              <a:defRPr lang="en-US"/>
            </a:defPPr>
            <a:lvl1pPr>
              <a:lnSpc>
                <a:spcPct val="90000"/>
              </a:lnSpc>
              <a:defRPr sz="1400">
                <a:gradFill>
                  <a:gsLst>
                    <a:gs pos="2917">
                      <a:schemeClr val="tx1"/>
                    </a:gs>
                    <a:gs pos="30000">
                      <a:schemeClr val="tx1"/>
                    </a:gs>
                  </a:gsLst>
                  <a:lin ang="5400000" scaled="0"/>
                </a:gradFill>
                <a:latin typeface="+mj-lt"/>
              </a:defRPr>
            </a:lvl1pPr>
          </a:lstStyle>
          <a:p>
            <a:pPr algn="ctr">
              <a:lnSpc>
                <a:spcPts val="1659"/>
              </a:lnSpc>
            </a:pPr>
            <a:r>
              <a:rPr lang="en-US" sz="1200" dirty="0">
                <a:solidFill>
                  <a:schemeClr val="accent6"/>
                </a:solidFill>
                <a:latin typeface="+mn-lt"/>
                <a:cs typeface="Segoe UI  "/>
              </a:rPr>
              <a:t>LUIS provides a way to add a prompt question if user query is missing any of the required parameters</a:t>
            </a:r>
          </a:p>
          <a:p>
            <a:pPr algn="ctr">
              <a:lnSpc>
                <a:spcPts val="1659"/>
              </a:lnSpc>
            </a:pPr>
            <a:endParaRPr lang="en-US" sz="1200" dirty="0">
              <a:solidFill>
                <a:schemeClr val="accent6"/>
              </a:solidFill>
              <a:latin typeface="+mn-lt"/>
              <a:cs typeface="Segoe UI  "/>
            </a:endParaRPr>
          </a:p>
        </p:txBody>
      </p:sp>
      <p:sp>
        <p:nvSpPr>
          <p:cNvPr id="22" name="TextBox 21"/>
          <p:cNvSpPr txBox="1"/>
          <p:nvPr/>
        </p:nvSpPr>
        <p:spPr>
          <a:xfrm>
            <a:off x="3376823" y="4350702"/>
            <a:ext cx="2743200" cy="365760"/>
          </a:xfrm>
          <a:prstGeom prst="rect">
            <a:avLst/>
          </a:prstGeom>
          <a:noFill/>
        </p:spPr>
        <p:txBody>
          <a:bodyPr wrap="square" lIns="91440" tIns="91440" rIns="91440" bIns="91440" rtlCol="0" anchor="ctr">
            <a:noAutofit/>
          </a:bodyPr>
          <a:lstStyle/>
          <a:p>
            <a:pPr algn="ctr" defTabSz="951062">
              <a:lnSpc>
                <a:spcPct val="80000"/>
              </a:lnSpc>
              <a:defRPr/>
            </a:pPr>
            <a:r>
              <a:rPr lang="en-US" sz="2800" dirty="0">
                <a:solidFill>
                  <a:schemeClr val="accent5"/>
                </a:solidFill>
                <a:latin typeface="+mj-lt"/>
                <a:cs typeface="Segoe UI Semibold" panose="020B0702040204020203" pitchFamily="34" charset="0"/>
              </a:rPr>
              <a:t>Active learning</a:t>
            </a:r>
          </a:p>
        </p:txBody>
      </p:sp>
      <p:sp>
        <p:nvSpPr>
          <p:cNvPr id="23" name="TextBox 22"/>
          <p:cNvSpPr txBox="1"/>
          <p:nvPr/>
        </p:nvSpPr>
        <p:spPr>
          <a:xfrm>
            <a:off x="437196" y="4350702"/>
            <a:ext cx="2743200" cy="365760"/>
          </a:xfrm>
          <a:prstGeom prst="rect">
            <a:avLst/>
          </a:prstGeom>
          <a:noFill/>
        </p:spPr>
        <p:txBody>
          <a:bodyPr wrap="square" lIns="91440" tIns="91440" rIns="91440" bIns="91440" rtlCol="0" anchor="ctr">
            <a:noAutofit/>
          </a:bodyPr>
          <a:lstStyle/>
          <a:p>
            <a:pPr algn="ctr" defTabSz="932135">
              <a:lnSpc>
                <a:spcPct val="80000"/>
              </a:lnSpc>
            </a:pPr>
            <a:r>
              <a:rPr lang="en-US" sz="2800" dirty="0">
                <a:solidFill>
                  <a:schemeClr val="accent5"/>
                </a:solidFill>
                <a:latin typeface="+mj-lt"/>
                <a:cs typeface="Segoe UI Semibold" panose="020B0702040204020203" pitchFamily="34" charset="0"/>
              </a:rPr>
              <a:t>Easy creation of LU models</a:t>
            </a:r>
          </a:p>
        </p:txBody>
      </p:sp>
      <p:sp>
        <p:nvSpPr>
          <p:cNvPr id="24" name="TextBox 23"/>
          <p:cNvSpPr txBox="1"/>
          <p:nvPr/>
        </p:nvSpPr>
        <p:spPr>
          <a:xfrm>
            <a:off x="6316451" y="4350702"/>
            <a:ext cx="2743200" cy="365760"/>
          </a:xfrm>
          <a:prstGeom prst="rect">
            <a:avLst/>
          </a:prstGeom>
          <a:noFill/>
        </p:spPr>
        <p:txBody>
          <a:bodyPr wrap="square" lIns="91440" tIns="91440" rIns="91440" bIns="91440" rtlCol="0" anchor="ctr">
            <a:noAutofit/>
          </a:bodyPr>
          <a:lstStyle/>
          <a:p>
            <a:pPr algn="ctr" defTabSz="951062">
              <a:lnSpc>
                <a:spcPct val="80000"/>
              </a:lnSpc>
              <a:defRPr/>
            </a:pPr>
            <a:r>
              <a:rPr lang="en-US" sz="2800" dirty="0">
                <a:solidFill>
                  <a:schemeClr val="accent5"/>
                </a:solidFill>
                <a:latin typeface="+mj-lt"/>
                <a:cs typeface="Segoe UI Semibold" panose="020B0702040204020203" pitchFamily="34" charset="0"/>
              </a:rPr>
              <a:t>Action fulfillment</a:t>
            </a:r>
          </a:p>
        </p:txBody>
      </p:sp>
      <p:sp>
        <p:nvSpPr>
          <p:cNvPr id="25" name="TextBox 24"/>
          <p:cNvSpPr txBox="1"/>
          <p:nvPr/>
        </p:nvSpPr>
        <p:spPr>
          <a:xfrm>
            <a:off x="9256077" y="4350702"/>
            <a:ext cx="2743200" cy="365760"/>
          </a:xfrm>
          <a:prstGeom prst="rect">
            <a:avLst/>
          </a:prstGeom>
          <a:noFill/>
        </p:spPr>
        <p:txBody>
          <a:bodyPr wrap="square" lIns="91440" tIns="91440" rIns="91440" bIns="91440" rtlCol="0" anchor="ctr">
            <a:noAutofit/>
          </a:bodyPr>
          <a:lstStyle/>
          <a:p>
            <a:pPr algn="ctr" defTabSz="951062">
              <a:lnSpc>
                <a:spcPct val="80000"/>
              </a:lnSpc>
              <a:defRPr/>
            </a:pPr>
            <a:r>
              <a:rPr lang="en-US" sz="2800" dirty="0">
                <a:solidFill>
                  <a:schemeClr val="accent5"/>
                </a:solidFill>
                <a:latin typeface="+mj-lt"/>
                <a:cs typeface="Segoe UI Semibold" panose="020B0702040204020203" pitchFamily="34" charset="0"/>
              </a:rPr>
              <a:t>Dialog support</a:t>
            </a:r>
          </a:p>
        </p:txBody>
      </p:sp>
      <p:sp>
        <p:nvSpPr>
          <p:cNvPr id="7" name="Title 6"/>
          <p:cNvSpPr>
            <a:spLocks noGrp="1"/>
          </p:cNvSpPr>
          <p:nvPr>
            <p:ph type="title"/>
          </p:nvPr>
        </p:nvSpPr>
        <p:spPr/>
        <p:txBody>
          <a:bodyPr>
            <a:normAutofit/>
          </a:bodyPr>
          <a:lstStyle/>
          <a:p>
            <a:r>
              <a:rPr lang="en-US" sz="5400" dirty="0">
                <a:solidFill>
                  <a:srgbClr val="FFFFFF"/>
                </a:solidFill>
                <a:cs typeface="Segoe UI Light"/>
              </a:rPr>
              <a:t>Key features</a:t>
            </a:r>
            <a:endParaRPr lang="en-US" sz="5400" dirty="0">
              <a:solidFill>
                <a:srgbClr val="FFFFFF"/>
              </a:solidFill>
              <a:latin typeface="Segoe UI Light"/>
              <a:cs typeface="Segoe UI Light"/>
            </a:endParaRPr>
          </a:p>
        </p:txBody>
      </p:sp>
      <p:sp>
        <p:nvSpPr>
          <p:cNvPr id="45" name="Rectangle 44"/>
          <p:cNvSpPr/>
          <p:nvPr/>
        </p:nvSpPr>
        <p:spPr>
          <a:xfrm>
            <a:off x="6919737" y="2548181"/>
            <a:ext cx="1536628" cy="1536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bwMode="auto">
          <a:xfrm>
            <a:off x="7111614" y="2739831"/>
            <a:ext cx="1152859" cy="1153326"/>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grpSp>
        <p:nvGrpSpPr>
          <p:cNvPr id="5" name="Group 4"/>
          <p:cNvGrpSpPr/>
          <p:nvPr/>
        </p:nvGrpSpPr>
        <p:grpSpPr>
          <a:xfrm>
            <a:off x="1040483" y="2550217"/>
            <a:ext cx="1536628" cy="1536628"/>
            <a:chOff x="1040483" y="2550217"/>
            <a:chExt cx="1536628" cy="1536628"/>
          </a:xfrm>
        </p:grpSpPr>
        <p:sp>
          <p:nvSpPr>
            <p:cNvPr id="72" name="Rectangle 71"/>
            <p:cNvSpPr/>
            <p:nvPr/>
          </p:nvSpPr>
          <p:spPr>
            <a:xfrm>
              <a:off x="1040483" y="2550217"/>
              <a:ext cx="1536628" cy="1536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234403" y="2743905"/>
              <a:ext cx="1148788" cy="1149252"/>
              <a:chOff x="1234403" y="2743905"/>
              <a:chExt cx="1148788" cy="1149252"/>
            </a:xfrm>
          </p:grpSpPr>
          <p:sp>
            <p:nvSpPr>
              <p:cNvPr id="42" name="Oval 41"/>
              <p:cNvSpPr/>
              <p:nvPr/>
            </p:nvSpPr>
            <p:spPr bwMode="auto">
              <a:xfrm>
                <a:off x="1234403" y="2743905"/>
                <a:ext cx="1148788" cy="1149252"/>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sp>
            <p:nvSpPr>
              <p:cNvPr id="44" name="Freeform 7"/>
              <p:cNvSpPr>
                <a:spLocks noEditPoints="1"/>
              </p:cNvSpPr>
              <p:nvPr/>
            </p:nvSpPr>
            <p:spPr bwMode="auto">
              <a:xfrm>
                <a:off x="1514158" y="3046479"/>
                <a:ext cx="589280" cy="544106"/>
              </a:xfrm>
              <a:custGeom>
                <a:avLst/>
                <a:gdLst>
                  <a:gd name="T0" fmla="*/ 510 w 510"/>
                  <a:gd name="T1" fmla="*/ 450 h 472"/>
                  <a:gd name="T2" fmla="*/ 490 w 510"/>
                  <a:gd name="T3" fmla="*/ 472 h 472"/>
                  <a:gd name="T4" fmla="*/ 437 w 510"/>
                  <a:gd name="T5" fmla="*/ 436 h 472"/>
                  <a:gd name="T6" fmla="*/ 422 w 510"/>
                  <a:gd name="T7" fmla="*/ 409 h 472"/>
                  <a:gd name="T8" fmla="*/ 294 w 510"/>
                  <a:gd name="T9" fmla="*/ 293 h 472"/>
                  <a:gd name="T10" fmla="*/ 166 w 510"/>
                  <a:gd name="T11" fmla="*/ 453 h 472"/>
                  <a:gd name="T12" fmla="*/ 123 w 510"/>
                  <a:gd name="T13" fmla="*/ 455 h 472"/>
                  <a:gd name="T14" fmla="*/ 121 w 510"/>
                  <a:gd name="T15" fmla="*/ 412 h 472"/>
                  <a:gd name="T16" fmla="*/ 249 w 510"/>
                  <a:gd name="T17" fmla="*/ 254 h 472"/>
                  <a:gd name="T18" fmla="*/ 228 w 510"/>
                  <a:gd name="T19" fmla="*/ 234 h 472"/>
                  <a:gd name="T20" fmla="*/ 248 w 510"/>
                  <a:gd name="T21" fmla="*/ 213 h 472"/>
                  <a:gd name="T22" fmla="*/ 268 w 510"/>
                  <a:gd name="T23" fmla="*/ 231 h 472"/>
                  <a:gd name="T24" fmla="*/ 284 w 510"/>
                  <a:gd name="T25" fmla="*/ 211 h 472"/>
                  <a:gd name="T26" fmla="*/ 324 w 510"/>
                  <a:gd name="T27" fmla="*/ 146 h 472"/>
                  <a:gd name="T28" fmla="*/ 318 w 510"/>
                  <a:gd name="T29" fmla="*/ 86 h 472"/>
                  <a:gd name="T30" fmla="*/ 358 w 510"/>
                  <a:gd name="T31" fmla="*/ 5 h 472"/>
                  <a:gd name="T32" fmla="*/ 358 w 510"/>
                  <a:gd name="T33" fmla="*/ 76 h 472"/>
                  <a:gd name="T34" fmla="*/ 402 w 510"/>
                  <a:gd name="T35" fmla="*/ 110 h 472"/>
                  <a:gd name="T36" fmla="*/ 447 w 510"/>
                  <a:gd name="T37" fmla="*/ 75 h 472"/>
                  <a:gd name="T38" fmla="*/ 447 w 510"/>
                  <a:gd name="T39" fmla="*/ 5 h 472"/>
                  <a:gd name="T40" fmla="*/ 489 w 510"/>
                  <a:gd name="T41" fmla="*/ 79 h 472"/>
                  <a:gd name="T42" fmla="*/ 427 w 510"/>
                  <a:gd name="T43" fmla="*/ 163 h 472"/>
                  <a:gd name="T44" fmla="*/ 370 w 510"/>
                  <a:gd name="T45" fmla="*/ 199 h 472"/>
                  <a:gd name="T46" fmla="*/ 312 w 510"/>
                  <a:gd name="T47" fmla="*/ 271 h 472"/>
                  <a:gd name="T48" fmla="*/ 442 w 510"/>
                  <a:gd name="T49" fmla="*/ 387 h 472"/>
                  <a:gd name="T50" fmla="*/ 471 w 510"/>
                  <a:gd name="T51" fmla="*/ 399 h 472"/>
                  <a:gd name="T52" fmla="*/ 510 w 510"/>
                  <a:gd name="T53" fmla="*/ 450 h 472"/>
                  <a:gd name="T54" fmla="*/ 146 w 510"/>
                  <a:gd name="T55" fmla="*/ 208 h 472"/>
                  <a:gd name="T56" fmla="*/ 16 w 510"/>
                  <a:gd name="T57" fmla="*/ 90 h 472"/>
                  <a:gd name="T58" fmla="*/ 19 w 510"/>
                  <a:gd name="T59" fmla="*/ 22 h 472"/>
                  <a:gd name="T60" fmla="*/ 86 w 510"/>
                  <a:gd name="T61" fmla="*/ 14 h 472"/>
                  <a:gd name="T62" fmla="*/ 215 w 510"/>
                  <a:gd name="T63" fmla="*/ 133 h 472"/>
                  <a:gd name="T64" fmla="*/ 219 w 510"/>
                  <a:gd name="T65" fmla="*/ 163 h 472"/>
                  <a:gd name="T66" fmla="*/ 250 w 510"/>
                  <a:gd name="T67" fmla="*/ 165 h 472"/>
                  <a:gd name="T68" fmla="*/ 266 w 510"/>
                  <a:gd name="T69" fmla="*/ 180 h 472"/>
                  <a:gd name="T70" fmla="*/ 197 w 510"/>
                  <a:gd name="T71" fmla="*/ 256 h 472"/>
                  <a:gd name="T72" fmla="*/ 181 w 510"/>
                  <a:gd name="T73" fmla="*/ 241 h 472"/>
                  <a:gd name="T74" fmla="*/ 176 w 510"/>
                  <a:gd name="T75" fmla="*/ 210 h 472"/>
                  <a:gd name="T76" fmla="*/ 146 w 510"/>
                  <a:gd name="T77" fmla="*/ 208 h 472"/>
                  <a:gd name="T78" fmla="*/ 70 w 510"/>
                  <a:gd name="T79" fmla="*/ 38 h 472"/>
                  <a:gd name="T80" fmla="*/ 185 w 510"/>
                  <a:gd name="T81" fmla="*/ 143 h 472"/>
                  <a:gd name="T82" fmla="*/ 191 w 510"/>
                  <a:gd name="T83" fmla="*/ 142 h 472"/>
                  <a:gd name="T84" fmla="*/ 190 w 510"/>
                  <a:gd name="T85" fmla="*/ 137 h 472"/>
                  <a:gd name="T86" fmla="*/ 76 w 510"/>
                  <a:gd name="T87" fmla="*/ 31 h 472"/>
                  <a:gd name="T88" fmla="*/ 70 w 510"/>
                  <a:gd name="T89" fmla="*/ 32 h 472"/>
                  <a:gd name="T90" fmla="*/ 70 w 510"/>
                  <a:gd name="T91" fmla="*/ 38 h 472"/>
                  <a:gd name="T92" fmla="*/ 52 w 510"/>
                  <a:gd name="T93" fmla="*/ 58 h 472"/>
                  <a:gd name="T94" fmla="*/ 166 w 510"/>
                  <a:gd name="T95" fmla="*/ 163 h 472"/>
                  <a:gd name="T96" fmla="*/ 172 w 510"/>
                  <a:gd name="T97" fmla="*/ 163 h 472"/>
                  <a:gd name="T98" fmla="*/ 172 w 510"/>
                  <a:gd name="T99" fmla="*/ 157 h 472"/>
                  <a:gd name="T100" fmla="*/ 57 w 510"/>
                  <a:gd name="T101" fmla="*/ 52 h 472"/>
                  <a:gd name="T102" fmla="*/ 51 w 510"/>
                  <a:gd name="T103" fmla="*/ 52 h 472"/>
                  <a:gd name="T104" fmla="*/ 52 w 510"/>
                  <a:gd name="T105" fmla="*/ 58 h 472"/>
                  <a:gd name="T106" fmla="*/ 33 w 510"/>
                  <a:gd name="T107" fmla="*/ 79 h 472"/>
                  <a:gd name="T108" fmla="*/ 147 w 510"/>
                  <a:gd name="T109" fmla="*/ 184 h 472"/>
                  <a:gd name="T110" fmla="*/ 153 w 510"/>
                  <a:gd name="T111" fmla="*/ 183 h 472"/>
                  <a:gd name="T112" fmla="*/ 153 w 510"/>
                  <a:gd name="T113" fmla="*/ 177 h 472"/>
                  <a:gd name="T114" fmla="*/ 38 w 510"/>
                  <a:gd name="T115" fmla="*/ 72 h 472"/>
                  <a:gd name="T116" fmla="*/ 33 w 510"/>
                  <a:gd name="T117" fmla="*/ 73 h 472"/>
                  <a:gd name="T118" fmla="*/ 33 w 510"/>
                  <a:gd name="T119" fmla="*/ 79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 h="472">
                    <a:moveTo>
                      <a:pt x="510" y="450"/>
                    </a:moveTo>
                    <a:cubicBezTo>
                      <a:pt x="490" y="472"/>
                      <a:pt x="490" y="472"/>
                      <a:pt x="490" y="472"/>
                    </a:cubicBezTo>
                    <a:cubicBezTo>
                      <a:pt x="437" y="436"/>
                      <a:pt x="437" y="436"/>
                      <a:pt x="437" y="436"/>
                    </a:cubicBezTo>
                    <a:cubicBezTo>
                      <a:pt x="422" y="409"/>
                      <a:pt x="422" y="409"/>
                      <a:pt x="422" y="409"/>
                    </a:cubicBezTo>
                    <a:cubicBezTo>
                      <a:pt x="294" y="293"/>
                      <a:pt x="294" y="293"/>
                      <a:pt x="294" y="293"/>
                    </a:cubicBezTo>
                    <a:cubicBezTo>
                      <a:pt x="166" y="453"/>
                      <a:pt x="166" y="453"/>
                      <a:pt x="166" y="453"/>
                    </a:cubicBezTo>
                    <a:cubicBezTo>
                      <a:pt x="155" y="465"/>
                      <a:pt x="136" y="466"/>
                      <a:pt x="123" y="455"/>
                    </a:cubicBezTo>
                    <a:cubicBezTo>
                      <a:pt x="111" y="444"/>
                      <a:pt x="110" y="425"/>
                      <a:pt x="121" y="412"/>
                    </a:cubicBezTo>
                    <a:cubicBezTo>
                      <a:pt x="249" y="254"/>
                      <a:pt x="249" y="254"/>
                      <a:pt x="249" y="254"/>
                    </a:cubicBezTo>
                    <a:cubicBezTo>
                      <a:pt x="228" y="234"/>
                      <a:pt x="228" y="234"/>
                      <a:pt x="228" y="234"/>
                    </a:cubicBezTo>
                    <a:cubicBezTo>
                      <a:pt x="248" y="213"/>
                      <a:pt x="248" y="213"/>
                      <a:pt x="248" y="213"/>
                    </a:cubicBezTo>
                    <a:cubicBezTo>
                      <a:pt x="268" y="231"/>
                      <a:pt x="268" y="231"/>
                      <a:pt x="268" y="231"/>
                    </a:cubicBezTo>
                    <a:cubicBezTo>
                      <a:pt x="284" y="211"/>
                      <a:pt x="284" y="211"/>
                      <a:pt x="284" y="211"/>
                    </a:cubicBezTo>
                    <a:cubicBezTo>
                      <a:pt x="317" y="170"/>
                      <a:pt x="319" y="169"/>
                      <a:pt x="324" y="146"/>
                    </a:cubicBezTo>
                    <a:cubicBezTo>
                      <a:pt x="328" y="129"/>
                      <a:pt x="319" y="98"/>
                      <a:pt x="318" y="86"/>
                    </a:cubicBezTo>
                    <a:cubicBezTo>
                      <a:pt x="310" y="44"/>
                      <a:pt x="341" y="14"/>
                      <a:pt x="358" y="5"/>
                    </a:cubicBezTo>
                    <a:cubicBezTo>
                      <a:pt x="358" y="76"/>
                      <a:pt x="358" y="76"/>
                      <a:pt x="358" y="76"/>
                    </a:cubicBezTo>
                    <a:cubicBezTo>
                      <a:pt x="402" y="110"/>
                      <a:pt x="402" y="110"/>
                      <a:pt x="402" y="110"/>
                    </a:cubicBezTo>
                    <a:cubicBezTo>
                      <a:pt x="447" y="75"/>
                      <a:pt x="447" y="75"/>
                      <a:pt x="447" y="75"/>
                    </a:cubicBezTo>
                    <a:cubicBezTo>
                      <a:pt x="447" y="5"/>
                      <a:pt x="447" y="5"/>
                      <a:pt x="447" y="5"/>
                    </a:cubicBezTo>
                    <a:cubicBezTo>
                      <a:pt x="471" y="18"/>
                      <a:pt x="489" y="48"/>
                      <a:pt x="489" y="79"/>
                    </a:cubicBezTo>
                    <a:cubicBezTo>
                      <a:pt x="489" y="119"/>
                      <a:pt x="462" y="152"/>
                      <a:pt x="427" y="163"/>
                    </a:cubicBezTo>
                    <a:cubicBezTo>
                      <a:pt x="407" y="168"/>
                      <a:pt x="383" y="182"/>
                      <a:pt x="370" y="199"/>
                    </a:cubicBezTo>
                    <a:cubicBezTo>
                      <a:pt x="312" y="271"/>
                      <a:pt x="312" y="271"/>
                      <a:pt x="312" y="271"/>
                    </a:cubicBezTo>
                    <a:cubicBezTo>
                      <a:pt x="442" y="387"/>
                      <a:pt x="442" y="387"/>
                      <a:pt x="442" y="387"/>
                    </a:cubicBezTo>
                    <a:cubicBezTo>
                      <a:pt x="471" y="399"/>
                      <a:pt x="471" y="399"/>
                      <a:pt x="471" y="399"/>
                    </a:cubicBezTo>
                    <a:lnTo>
                      <a:pt x="510" y="450"/>
                    </a:lnTo>
                    <a:close/>
                    <a:moveTo>
                      <a:pt x="146" y="208"/>
                    </a:moveTo>
                    <a:cubicBezTo>
                      <a:pt x="16" y="90"/>
                      <a:pt x="16" y="90"/>
                      <a:pt x="16" y="90"/>
                    </a:cubicBezTo>
                    <a:cubicBezTo>
                      <a:pt x="0" y="70"/>
                      <a:pt x="1" y="41"/>
                      <a:pt x="19" y="22"/>
                    </a:cubicBezTo>
                    <a:cubicBezTo>
                      <a:pt x="36" y="3"/>
                      <a:pt x="65" y="0"/>
                      <a:pt x="86" y="14"/>
                    </a:cubicBezTo>
                    <a:cubicBezTo>
                      <a:pt x="215" y="133"/>
                      <a:pt x="215" y="133"/>
                      <a:pt x="215" y="133"/>
                    </a:cubicBezTo>
                    <a:cubicBezTo>
                      <a:pt x="208" y="141"/>
                      <a:pt x="210" y="155"/>
                      <a:pt x="219" y="163"/>
                    </a:cubicBezTo>
                    <a:cubicBezTo>
                      <a:pt x="229" y="172"/>
                      <a:pt x="243" y="173"/>
                      <a:pt x="250" y="165"/>
                    </a:cubicBezTo>
                    <a:cubicBezTo>
                      <a:pt x="266" y="180"/>
                      <a:pt x="266" y="180"/>
                      <a:pt x="266" y="180"/>
                    </a:cubicBezTo>
                    <a:cubicBezTo>
                      <a:pt x="197" y="256"/>
                      <a:pt x="197" y="256"/>
                      <a:pt x="197" y="256"/>
                    </a:cubicBezTo>
                    <a:cubicBezTo>
                      <a:pt x="181" y="241"/>
                      <a:pt x="181" y="241"/>
                      <a:pt x="181" y="241"/>
                    </a:cubicBezTo>
                    <a:cubicBezTo>
                      <a:pt x="188" y="233"/>
                      <a:pt x="186" y="219"/>
                      <a:pt x="176" y="210"/>
                    </a:cubicBezTo>
                    <a:cubicBezTo>
                      <a:pt x="167" y="201"/>
                      <a:pt x="153" y="201"/>
                      <a:pt x="146" y="208"/>
                    </a:cubicBezTo>
                    <a:close/>
                    <a:moveTo>
                      <a:pt x="70" y="38"/>
                    </a:moveTo>
                    <a:cubicBezTo>
                      <a:pt x="185" y="143"/>
                      <a:pt x="185" y="143"/>
                      <a:pt x="185" y="143"/>
                    </a:cubicBezTo>
                    <a:cubicBezTo>
                      <a:pt x="186" y="144"/>
                      <a:pt x="189" y="144"/>
                      <a:pt x="191" y="142"/>
                    </a:cubicBezTo>
                    <a:cubicBezTo>
                      <a:pt x="192" y="141"/>
                      <a:pt x="192" y="138"/>
                      <a:pt x="190" y="137"/>
                    </a:cubicBezTo>
                    <a:cubicBezTo>
                      <a:pt x="76" y="31"/>
                      <a:pt x="76" y="31"/>
                      <a:pt x="76" y="31"/>
                    </a:cubicBezTo>
                    <a:cubicBezTo>
                      <a:pt x="74" y="30"/>
                      <a:pt x="72" y="30"/>
                      <a:pt x="70" y="32"/>
                    </a:cubicBezTo>
                    <a:cubicBezTo>
                      <a:pt x="69" y="33"/>
                      <a:pt x="69" y="36"/>
                      <a:pt x="70" y="38"/>
                    </a:cubicBezTo>
                    <a:close/>
                    <a:moveTo>
                      <a:pt x="52" y="58"/>
                    </a:moveTo>
                    <a:cubicBezTo>
                      <a:pt x="166" y="163"/>
                      <a:pt x="166" y="163"/>
                      <a:pt x="166" y="163"/>
                    </a:cubicBezTo>
                    <a:cubicBezTo>
                      <a:pt x="168" y="165"/>
                      <a:pt x="170" y="165"/>
                      <a:pt x="172" y="163"/>
                    </a:cubicBezTo>
                    <a:cubicBezTo>
                      <a:pt x="173" y="161"/>
                      <a:pt x="173" y="159"/>
                      <a:pt x="172" y="157"/>
                    </a:cubicBezTo>
                    <a:cubicBezTo>
                      <a:pt x="57" y="52"/>
                      <a:pt x="57" y="52"/>
                      <a:pt x="57" y="52"/>
                    </a:cubicBezTo>
                    <a:cubicBezTo>
                      <a:pt x="56" y="50"/>
                      <a:pt x="53" y="50"/>
                      <a:pt x="51" y="52"/>
                    </a:cubicBezTo>
                    <a:cubicBezTo>
                      <a:pt x="50" y="54"/>
                      <a:pt x="50" y="56"/>
                      <a:pt x="52" y="58"/>
                    </a:cubicBezTo>
                    <a:close/>
                    <a:moveTo>
                      <a:pt x="33" y="79"/>
                    </a:moveTo>
                    <a:cubicBezTo>
                      <a:pt x="147" y="184"/>
                      <a:pt x="147" y="184"/>
                      <a:pt x="147" y="184"/>
                    </a:cubicBezTo>
                    <a:cubicBezTo>
                      <a:pt x="149" y="185"/>
                      <a:pt x="151" y="185"/>
                      <a:pt x="153" y="183"/>
                    </a:cubicBezTo>
                    <a:cubicBezTo>
                      <a:pt x="154" y="182"/>
                      <a:pt x="154" y="179"/>
                      <a:pt x="153" y="177"/>
                    </a:cubicBezTo>
                    <a:cubicBezTo>
                      <a:pt x="38" y="72"/>
                      <a:pt x="38" y="72"/>
                      <a:pt x="38" y="72"/>
                    </a:cubicBezTo>
                    <a:cubicBezTo>
                      <a:pt x="37" y="71"/>
                      <a:pt x="34" y="71"/>
                      <a:pt x="33" y="73"/>
                    </a:cubicBezTo>
                    <a:cubicBezTo>
                      <a:pt x="31" y="74"/>
                      <a:pt x="31" y="77"/>
                      <a:pt x="33" y="79"/>
                    </a:cubicBezTo>
                    <a:close/>
                  </a:path>
                </a:pathLst>
              </a:custGeom>
              <a:solidFill>
                <a:schemeClr val="accent6"/>
              </a:solidFill>
              <a:ln>
                <a:noFill/>
              </a:ln>
            </p:spPr>
            <p:txBody>
              <a:bodyPr vert="horz" wrap="square" lIns="91431" tIns="45716" rIns="91431" bIns="45716" numCol="1" anchor="t" anchorCtr="0" compatLnSpc="1">
                <a:prstTxWarp prst="textNoShape">
                  <a:avLst/>
                </a:prstTxWarp>
              </a:bodyPr>
              <a:lstStyle/>
              <a:p>
                <a:endParaRPr lang="en-US" dirty="0">
                  <a:gradFill>
                    <a:gsLst>
                      <a:gs pos="0">
                        <a:schemeClr val="bg1"/>
                      </a:gs>
                      <a:gs pos="100000">
                        <a:schemeClr val="bg1"/>
                      </a:gs>
                    </a:gsLst>
                    <a:lin ang="5400000" scaled="0"/>
                  </a:gradFill>
                </a:endParaRPr>
              </a:p>
            </p:txBody>
          </p:sp>
        </p:grpSp>
      </p:grpSp>
      <p:sp>
        <p:nvSpPr>
          <p:cNvPr id="58" name="Rectangle 57"/>
          <p:cNvSpPr/>
          <p:nvPr/>
        </p:nvSpPr>
        <p:spPr>
          <a:xfrm>
            <a:off x="3977145" y="2548181"/>
            <a:ext cx="1536628" cy="1536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4173959" y="2744995"/>
            <a:ext cx="1143000" cy="1143000"/>
            <a:chOff x="5380037" y="2880611"/>
            <a:chExt cx="1143000" cy="1143000"/>
          </a:xfrm>
        </p:grpSpPr>
        <p:sp>
          <p:nvSpPr>
            <p:cNvPr id="6" name="Oval 5"/>
            <p:cNvSpPr/>
            <p:nvPr/>
          </p:nvSpPr>
          <p:spPr>
            <a:xfrm>
              <a:off x="5380037" y="2880611"/>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576544" y="3068743"/>
              <a:ext cx="749986" cy="766736"/>
              <a:chOff x="4373737" y="2941837"/>
              <a:chExt cx="749986" cy="766736"/>
            </a:xfrm>
          </p:grpSpPr>
          <p:sp>
            <p:nvSpPr>
              <p:cNvPr id="9" name="Rectangle 8"/>
              <p:cNvSpPr/>
              <p:nvPr/>
            </p:nvSpPr>
            <p:spPr>
              <a:xfrm>
                <a:off x="4373737" y="3098033"/>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672224" y="2941837"/>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374275" y="3408843"/>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672225" y="3240293"/>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672223" y="3556173"/>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971323" y="3105437"/>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964291" y="3408843"/>
                <a:ext cx="152400" cy="1524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0" name="Freeform 39"/>
          <p:cNvSpPr>
            <a:spLocks noEditPoints="1"/>
          </p:cNvSpPr>
          <p:nvPr/>
        </p:nvSpPr>
        <p:spPr bwMode="black">
          <a:xfrm>
            <a:off x="7286696" y="2916592"/>
            <a:ext cx="802708" cy="799804"/>
          </a:xfrm>
          <a:custGeom>
            <a:avLst/>
            <a:gdLst>
              <a:gd name="T0" fmla="*/ 99 w 150"/>
              <a:gd name="T1" fmla="*/ 107 h 150"/>
              <a:gd name="T2" fmla="*/ 75 w 150"/>
              <a:gd name="T3" fmla="*/ 90 h 150"/>
              <a:gd name="T4" fmla="*/ 51 w 150"/>
              <a:gd name="T5" fmla="*/ 107 h 150"/>
              <a:gd name="T6" fmla="*/ 60 w 150"/>
              <a:gd name="T7" fmla="*/ 79 h 150"/>
              <a:gd name="T8" fmla="*/ 36 w 150"/>
              <a:gd name="T9" fmla="*/ 62 h 150"/>
              <a:gd name="T10" fmla="*/ 66 w 150"/>
              <a:gd name="T11" fmla="*/ 62 h 150"/>
              <a:gd name="T12" fmla="*/ 75 w 150"/>
              <a:gd name="T13" fmla="*/ 33 h 150"/>
              <a:gd name="T14" fmla="*/ 85 w 150"/>
              <a:gd name="T15" fmla="*/ 62 h 150"/>
              <a:gd name="T16" fmla="*/ 114 w 150"/>
              <a:gd name="T17" fmla="*/ 62 h 150"/>
              <a:gd name="T18" fmla="*/ 90 w 150"/>
              <a:gd name="T19" fmla="*/ 79 h 150"/>
              <a:gd name="T20" fmla="*/ 99 w 150"/>
              <a:gd name="T21" fmla="*/ 107 h 150"/>
              <a:gd name="T22" fmla="*/ 150 w 150"/>
              <a:gd name="T23" fmla="*/ 75 h 150"/>
              <a:gd name="T24" fmla="*/ 75 w 150"/>
              <a:gd name="T25" fmla="*/ 0 h 150"/>
              <a:gd name="T26" fmla="*/ 0 w 150"/>
              <a:gd name="T27" fmla="*/ 75 h 150"/>
              <a:gd name="T28" fmla="*/ 75 w 150"/>
              <a:gd name="T29" fmla="*/ 150 h 150"/>
              <a:gd name="T30" fmla="*/ 150 w 150"/>
              <a:gd name="T31" fmla="*/ 75 h 150"/>
              <a:gd name="T32" fmla="*/ 141 w 150"/>
              <a:gd name="T33" fmla="*/ 75 h 150"/>
              <a:gd name="T34" fmla="*/ 75 w 150"/>
              <a:gd name="T35" fmla="*/ 140 h 150"/>
              <a:gd name="T36" fmla="*/ 10 w 150"/>
              <a:gd name="T37" fmla="*/ 75 h 150"/>
              <a:gd name="T38" fmla="*/ 75 w 150"/>
              <a:gd name="T39" fmla="*/ 9 h 150"/>
              <a:gd name="T40" fmla="*/ 141 w 150"/>
              <a:gd name="T4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150">
                <a:moveTo>
                  <a:pt x="99" y="107"/>
                </a:moveTo>
                <a:cubicBezTo>
                  <a:pt x="75" y="90"/>
                  <a:pt x="75" y="90"/>
                  <a:pt x="75" y="90"/>
                </a:cubicBezTo>
                <a:cubicBezTo>
                  <a:pt x="51" y="107"/>
                  <a:pt x="51" y="107"/>
                  <a:pt x="51" y="107"/>
                </a:cubicBezTo>
                <a:cubicBezTo>
                  <a:pt x="60" y="79"/>
                  <a:pt x="60" y="79"/>
                  <a:pt x="60" y="79"/>
                </a:cubicBezTo>
                <a:cubicBezTo>
                  <a:pt x="36" y="62"/>
                  <a:pt x="36" y="62"/>
                  <a:pt x="36" y="62"/>
                </a:cubicBezTo>
                <a:cubicBezTo>
                  <a:pt x="66" y="62"/>
                  <a:pt x="66" y="62"/>
                  <a:pt x="66" y="62"/>
                </a:cubicBezTo>
                <a:cubicBezTo>
                  <a:pt x="75" y="33"/>
                  <a:pt x="75" y="33"/>
                  <a:pt x="75" y="33"/>
                </a:cubicBezTo>
                <a:cubicBezTo>
                  <a:pt x="85" y="62"/>
                  <a:pt x="85" y="62"/>
                  <a:pt x="85" y="62"/>
                </a:cubicBezTo>
                <a:cubicBezTo>
                  <a:pt x="114" y="62"/>
                  <a:pt x="114" y="62"/>
                  <a:pt x="114" y="62"/>
                </a:cubicBezTo>
                <a:cubicBezTo>
                  <a:pt x="90" y="79"/>
                  <a:pt x="90" y="79"/>
                  <a:pt x="90" y="79"/>
                </a:cubicBezTo>
                <a:lnTo>
                  <a:pt x="99" y="107"/>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endParaRPr lang="en-US" sz="1836" dirty="0"/>
          </a:p>
        </p:txBody>
      </p:sp>
      <p:grpSp>
        <p:nvGrpSpPr>
          <p:cNvPr id="56" name="Group 55"/>
          <p:cNvGrpSpPr/>
          <p:nvPr/>
        </p:nvGrpSpPr>
        <p:grpSpPr>
          <a:xfrm>
            <a:off x="9859363" y="2548181"/>
            <a:ext cx="1536628" cy="1536628"/>
            <a:chOff x="9859363" y="2548181"/>
            <a:chExt cx="1536628" cy="1536628"/>
          </a:xfrm>
        </p:grpSpPr>
        <p:sp>
          <p:nvSpPr>
            <p:cNvPr id="65" name="Rectangle 64"/>
            <p:cNvSpPr/>
            <p:nvPr/>
          </p:nvSpPr>
          <p:spPr>
            <a:xfrm>
              <a:off x="9859363" y="2548181"/>
              <a:ext cx="1536628" cy="1536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10072341" y="2760935"/>
              <a:ext cx="1110672" cy="1111118"/>
              <a:chOff x="10072341" y="2760935"/>
              <a:chExt cx="1110672" cy="1111118"/>
            </a:xfrm>
          </p:grpSpPr>
          <p:grpSp>
            <p:nvGrpSpPr>
              <p:cNvPr id="15" name="Group 14"/>
              <p:cNvGrpSpPr/>
              <p:nvPr/>
            </p:nvGrpSpPr>
            <p:grpSpPr>
              <a:xfrm>
                <a:off x="10072341" y="2760935"/>
                <a:ext cx="1110672" cy="1111118"/>
                <a:chOff x="9365589" y="2694632"/>
                <a:chExt cx="1043648" cy="1044068"/>
              </a:xfrm>
            </p:grpSpPr>
            <p:sp>
              <p:nvSpPr>
                <p:cNvPr id="28" name="Oval 27"/>
                <p:cNvSpPr/>
                <p:nvPr/>
              </p:nvSpPr>
              <p:spPr bwMode="auto">
                <a:xfrm>
                  <a:off x="9365589" y="2694632"/>
                  <a:ext cx="1043648" cy="1044068"/>
                </a:xfrm>
                <a:prstGeom prst="ellipse">
                  <a:avLst/>
                </a:prstGeom>
                <a:solidFill>
                  <a:srgbClr val="FFFFFF"/>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sp>
              <p:nvSpPr>
                <p:cNvPr id="75" name="Oval 74"/>
                <p:cNvSpPr/>
                <p:nvPr/>
              </p:nvSpPr>
              <p:spPr>
                <a:xfrm>
                  <a:off x="9644127" y="2973382"/>
                  <a:ext cx="486566" cy="48656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195566" y="3011555"/>
                <a:ext cx="864223" cy="609880"/>
                <a:chOff x="10274317" y="3002812"/>
                <a:chExt cx="864223" cy="609880"/>
              </a:xfrm>
            </p:grpSpPr>
            <p:grpSp>
              <p:nvGrpSpPr>
                <p:cNvPr id="66" name="Group 65"/>
                <p:cNvGrpSpPr/>
                <p:nvPr/>
              </p:nvGrpSpPr>
              <p:grpSpPr>
                <a:xfrm>
                  <a:off x="10274317" y="3146529"/>
                  <a:ext cx="615111" cy="466163"/>
                  <a:chOff x="1395525" y="3097901"/>
                  <a:chExt cx="1143624" cy="866698"/>
                </a:xfrm>
              </p:grpSpPr>
              <p:sp>
                <p:nvSpPr>
                  <p:cNvPr id="71"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 name="Group 75"/>
                <p:cNvGrpSpPr/>
                <p:nvPr/>
              </p:nvGrpSpPr>
              <p:grpSpPr>
                <a:xfrm flipH="1">
                  <a:off x="10523429" y="3002812"/>
                  <a:ext cx="615111" cy="466163"/>
                  <a:chOff x="1395527" y="3071481"/>
                  <a:chExt cx="1143624" cy="866698"/>
                </a:xfrm>
              </p:grpSpPr>
              <p:grpSp>
                <p:nvGrpSpPr>
                  <p:cNvPr id="77" name="Group 76"/>
                  <p:cNvGrpSpPr/>
                  <p:nvPr/>
                </p:nvGrpSpPr>
                <p:grpSpPr>
                  <a:xfrm>
                    <a:off x="1395527" y="3071481"/>
                    <a:ext cx="1143624" cy="866698"/>
                    <a:chOff x="1395525" y="3097901"/>
                    <a:chExt cx="1143624" cy="866698"/>
                  </a:xfrm>
                </p:grpSpPr>
                <p:sp>
                  <p:nvSpPr>
                    <p:cNvPr id="8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p:nvGrpSpPr>
                <p:grpSpPr>
                  <a:xfrm>
                    <a:off x="1720833" y="3394139"/>
                    <a:ext cx="493012" cy="103123"/>
                    <a:chOff x="1686625" y="3385251"/>
                    <a:chExt cx="535508" cy="112012"/>
                  </a:xfrm>
                </p:grpSpPr>
                <p:sp>
                  <p:nvSpPr>
                    <p:cNvPr id="81" name="Oval 80"/>
                    <p:cNvSpPr/>
                    <p:nvPr/>
                  </p:nvSpPr>
                  <p:spPr>
                    <a:xfrm>
                      <a:off x="1686625" y="3385251"/>
                      <a:ext cx="112012" cy="1120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898373" y="3385251"/>
                      <a:ext cx="112012" cy="1120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110121" y="3385251"/>
                      <a:ext cx="112012" cy="1120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spTree>
    <p:extLst>
      <p:ext uri="{BB962C8B-B14F-4D97-AF65-F5344CB8AC3E}">
        <p14:creationId xmlns:p14="http://schemas.microsoft.com/office/powerpoint/2010/main" val="63656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How LUIS works</a:t>
            </a:r>
          </a:p>
        </p:txBody>
      </p:sp>
      <p:pic>
        <p:nvPicPr>
          <p:cNvPr id="9" name="Picture Placeholder 8"/>
          <p:cNvPicPr>
            <a:picLocks noGrp="1" noChangeAspect="1"/>
          </p:cNvPicPr>
          <p:nvPr>
            <p:ph type="pic" sz="quarter" idx="10"/>
          </p:nvPr>
        </p:nvPicPr>
        <p:blipFill rotWithShape="1">
          <a:blip r:embed="rId2"/>
          <a:srcRect l="18939" r="37400" b="31378"/>
          <a:stretch/>
        </p:blipFill>
        <p:spPr/>
      </p:pic>
    </p:spTree>
    <p:extLst>
      <p:ext uri="{BB962C8B-B14F-4D97-AF65-F5344CB8AC3E}">
        <p14:creationId xmlns:p14="http://schemas.microsoft.com/office/powerpoint/2010/main" val="278063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829717"/>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sz="5400" dirty="0">
                <a:solidFill>
                  <a:schemeClr val="accent2"/>
                </a:solidFill>
              </a:rPr>
              <a:t>How LUIS works</a:t>
            </a:r>
          </a:p>
        </p:txBody>
      </p:sp>
      <p:sp>
        <p:nvSpPr>
          <p:cNvPr id="17" name="Rectangle 16"/>
          <p:cNvSpPr/>
          <p:nvPr/>
        </p:nvSpPr>
        <p:spPr>
          <a:xfrm>
            <a:off x="427038" y="2963862"/>
            <a:ext cx="4571999" cy="3423089"/>
          </a:xfrm>
          <a:prstGeom prst="rect">
            <a:avLst/>
          </a:prstGeom>
        </p:spPr>
        <p:txBody>
          <a:bodyPr wrap="square" lIns="93256" tIns="46627" rIns="93256" bIns="46627">
            <a:spAutoFit/>
          </a:bodyPr>
          <a:lstStyle/>
          <a:p>
            <a:pPr defTabSz="932230"/>
            <a:r>
              <a:rPr lang="en-US" sz="3200" dirty="0">
                <a:solidFill>
                  <a:schemeClr val="accent2"/>
                </a:solidFill>
                <a:latin typeface="+mj-lt"/>
                <a:cs typeface="Segoe UI  "/>
              </a:rPr>
              <a:t>Go to luis.ai:</a:t>
            </a:r>
          </a:p>
          <a:p>
            <a:pPr defTabSz="932230">
              <a:spcBef>
                <a:spcPts val="1200"/>
              </a:spcBef>
            </a:pPr>
            <a:r>
              <a:rPr lang="en-US" sz="1600" dirty="0">
                <a:solidFill>
                  <a:schemeClr val="accent6"/>
                </a:solidFill>
                <a:latin typeface="Segoe UI Light"/>
              </a:rPr>
              <a:t>Sign in with your Microsoft account (MSA). If you don’t have MSA, you will have an option to create one.</a:t>
            </a:r>
          </a:p>
          <a:p>
            <a:pPr defTabSz="932230">
              <a:spcBef>
                <a:spcPts val="1200"/>
              </a:spcBef>
            </a:pPr>
            <a:r>
              <a:rPr lang="en-US" sz="1600" dirty="0">
                <a:solidFill>
                  <a:schemeClr val="accent6"/>
                </a:solidFill>
                <a:latin typeface="Segoe UI Light"/>
              </a:rPr>
              <a:t>Get started by creating a New App and entering some basic information.</a:t>
            </a:r>
          </a:p>
          <a:p>
            <a:pPr defTabSz="932230">
              <a:spcBef>
                <a:spcPts val="1200"/>
              </a:spcBef>
            </a:pPr>
            <a:r>
              <a:rPr lang="en-US" sz="1600" dirty="0">
                <a:solidFill>
                  <a:schemeClr val="accent6"/>
                </a:solidFill>
                <a:latin typeface="Segoe UI Light"/>
              </a:rPr>
              <a:t>Next, you will be presented with the Application Editor Workspace that will allow you to create and train your own language understanding model.</a:t>
            </a:r>
          </a:p>
          <a:p>
            <a:pPr marL="195845" indent="-195845" defTabSz="932230">
              <a:spcBef>
                <a:spcPts val="1224"/>
              </a:spcBef>
              <a:buFont typeface="Arial" panose="020B0604020202020204" pitchFamily="34" charset="0"/>
              <a:buChar char="•"/>
            </a:pPr>
            <a:endParaRPr lang="en-US" sz="1632" dirty="0">
              <a:solidFill>
                <a:schemeClr val="tx2"/>
              </a:solidFill>
              <a:latin typeface="Segoe UI Light"/>
            </a:endParaRP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1554480" tIns="149187" rIns="91440" bIns="149187" rtlCol="0" anchor="ctr">
              <a:noAutofit/>
            </a:bodyPr>
            <a:lstStyle/>
            <a:p>
              <a:pPr>
                <a:lnSpc>
                  <a:spcPct val="80000"/>
                </a:lnSpc>
              </a:pPr>
              <a:r>
                <a:rPr lang="en-US" sz="3200" dirty="0">
                  <a:solidFill>
                    <a:schemeClr val="bg1"/>
                  </a:solidFill>
                  <a:latin typeface="Segoe UI Light"/>
                  <a:cs typeface="Segoe UI Light"/>
                </a:rPr>
                <a:t>Create a New App</a:t>
              </a:r>
            </a:p>
          </p:txBody>
        </p:sp>
        <p:sp>
          <p:nvSpPr>
            <p:cNvPr id="2" name="Rectangle 1"/>
            <p:cNvSpPr/>
            <p:nvPr/>
          </p:nvSpPr>
          <p:spPr>
            <a:xfrm>
              <a:off x="274638" y="1469112"/>
              <a:ext cx="1066800" cy="10789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1</a:t>
              </a:r>
            </a:p>
          </p:txBody>
        </p:sp>
        <p:sp>
          <p:nvSpPr>
            <p:cNvPr id="12" name="Rectangle 11"/>
            <p:cNvSpPr/>
            <p:nvPr/>
          </p:nvSpPr>
          <p:spPr>
            <a:xfrm>
              <a:off x="1" y="1469112"/>
              <a:ext cx="274636"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25" name="Group 24"/>
          <p:cNvGrpSpPr/>
          <p:nvPr/>
        </p:nvGrpSpPr>
        <p:grpSpPr>
          <a:xfrm>
            <a:off x="5134246" y="1839801"/>
            <a:ext cx="6982464" cy="4793372"/>
            <a:chOff x="5134246" y="1877948"/>
            <a:chExt cx="6982464" cy="4793372"/>
          </a:xfrm>
        </p:grpSpPr>
        <p:grpSp>
          <p:nvGrpSpPr>
            <p:cNvPr id="26" name="Group 25"/>
            <p:cNvGrpSpPr/>
            <p:nvPr/>
          </p:nvGrpSpPr>
          <p:grpSpPr>
            <a:xfrm>
              <a:off x="5134246" y="1877948"/>
              <a:ext cx="6982464" cy="4793372"/>
              <a:chOff x="12838884" y="-262227"/>
              <a:chExt cx="5380691" cy="3693777"/>
            </a:xfrm>
          </p:grpSpPr>
          <p:grpSp>
            <p:nvGrpSpPr>
              <p:cNvPr id="30" name="Group 29"/>
              <p:cNvGrpSpPr/>
              <p:nvPr/>
            </p:nvGrpSpPr>
            <p:grpSpPr>
              <a:xfrm>
                <a:off x="12838884" y="-262227"/>
                <a:ext cx="5380691" cy="3693777"/>
                <a:chOff x="12838884" y="-262227"/>
                <a:chExt cx="5380691" cy="3693777"/>
              </a:xfrm>
            </p:grpSpPr>
            <p:sp>
              <p:nvSpPr>
                <p:cNvPr id="3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33"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34" name="Oval 33"/>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31" name="Rectangle 30"/>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27" name="Group 26"/>
            <p:cNvGrpSpPr/>
            <p:nvPr/>
          </p:nvGrpSpPr>
          <p:grpSpPr>
            <a:xfrm>
              <a:off x="5612959" y="2395105"/>
              <a:ext cx="6035552" cy="3797133"/>
              <a:chOff x="5612959" y="2395105"/>
              <a:chExt cx="6035552" cy="3797133"/>
            </a:xfrm>
          </p:grpSpPr>
          <p:pic>
            <p:nvPicPr>
              <p:cNvPr id="28" name="Picture 27"/>
              <p:cNvPicPr>
                <a:picLocks noChangeAspect="1"/>
              </p:cNvPicPr>
              <p:nvPr/>
            </p:nvPicPr>
            <p:blipFill rotWithShape="1">
              <a:blip r:embed="rId3"/>
              <a:srcRect b="6824"/>
              <a:stretch/>
            </p:blipFill>
            <p:spPr>
              <a:xfrm>
                <a:off x="5612959" y="2395105"/>
                <a:ext cx="6035552" cy="3765307"/>
              </a:xfrm>
              <a:prstGeom prst="rect">
                <a:avLst/>
              </a:prstGeom>
              <a:ln>
                <a:solidFill>
                  <a:schemeClr val="accent6">
                    <a:lumMod val="20000"/>
                    <a:lumOff val="80000"/>
                  </a:schemeClr>
                </a:solidFill>
              </a:ln>
            </p:spPr>
          </p:pic>
          <p:pic>
            <p:nvPicPr>
              <p:cNvPr id="29" name="Picture 2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12959" y="6039838"/>
                <a:ext cx="6035552" cy="152400"/>
              </a:xfrm>
              <a:prstGeom prst="rect">
                <a:avLst/>
              </a:prstGeom>
              <a:ln>
                <a:solidFill>
                  <a:schemeClr val="accent6">
                    <a:lumMod val="20000"/>
                    <a:lumOff val="80000"/>
                  </a:schemeClr>
                </a:solidFill>
              </a:ln>
            </p:spPr>
          </p:pic>
        </p:grpSp>
      </p:grpSp>
    </p:spTree>
    <p:extLst>
      <p:ext uri="{BB962C8B-B14F-4D97-AF65-F5344CB8AC3E}">
        <p14:creationId xmlns:p14="http://schemas.microsoft.com/office/powerpoint/2010/main" val="28578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829717"/>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sz="5400" dirty="0">
                <a:solidFill>
                  <a:schemeClr val="accent2"/>
                </a:solidFill>
              </a:rPr>
              <a:t>How LUIS works</a:t>
            </a:r>
          </a:p>
        </p:txBody>
      </p:sp>
      <p:sp>
        <p:nvSpPr>
          <p:cNvPr id="17" name="Rectangle 16"/>
          <p:cNvSpPr/>
          <p:nvPr/>
        </p:nvSpPr>
        <p:spPr>
          <a:xfrm>
            <a:off x="427038" y="2963862"/>
            <a:ext cx="4571999" cy="2993420"/>
          </a:xfrm>
          <a:prstGeom prst="rect">
            <a:avLst/>
          </a:prstGeom>
        </p:spPr>
        <p:txBody>
          <a:bodyPr wrap="square" lIns="93256" tIns="46627" rIns="93256" bIns="46627">
            <a:spAutoFit/>
          </a:bodyPr>
          <a:lstStyle/>
          <a:p>
            <a:pPr defTabSz="932230">
              <a:lnSpc>
                <a:spcPct val="90000"/>
              </a:lnSpc>
            </a:pPr>
            <a:r>
              <a:rPr lang="en-US" sz="3200" dirty="0">
                <a:solidFill>
                  <a:schemeClr val="accent2"/>
                </a:solidFill>
                <a:latin typeface="+mj-lt"/>
                <a:cs typeface="Segoe UI  "/>
              </a:rPr>
              <a:t>Intents:</a:t>
            </a:r>
          </a:p>
          <a:p>
            <a:pPr defTabSz="932230">
              <a:lnSpc>
                <a:spcPct val="90000"/>
              </a:lnSpc>
              <a:spcBef>
                <a:spcPts val="1200"/>
              </a:spcBef>
            </a:pPr>
            <a:r>
              <a:rPr lang="en-US" sz="1600" dirty="0">
                <a:solidFill>
                  <a:schemeClr val="accent6"/>
                </a:solidFill>
                <a:latin typeface="Segoe UI Light"/>
              </a:rPr>
              <a:t>Intents are actions that a user wants your app to take or the information they would like to obtain.</a:t>
            </a:r>
          </a:p>
          <a:p>
            <a:pPr defTabSz="932230">
              <a:lnSpc>
                <a:spcPct val="90000"/>
              </a:lnSpc>
              <a:spcBef>
                <a:spcPts val="1200"/>
              </a:spcBef>
            </a:pPr>
            <a:r>
              <a:rPr lang="en-US" sz="1600" dirty="0">
                <a:solidFill>
                  <a:schemeClr val="accent6"/>
                </a:solidFill>
                <a:latin typeface="Segoe UI Light"/>
              </a:rPr>
              <a:t>Example intents could include getting weather, booking tickets, adding a calendar entry or operating a light fixture.</a:t>
            </a:r>
          </a:p>
          <a:p>
            <a:pPr defTabSz="932230">
              <a:lnSpc>
                <a:spcPct val="90000"/>
              </a:lnSpc>
              <a:spcBef>
                <a:spcPts val="1200"/>
              </a:spcBef>
            </a:pPr>
            <a:r>
              <a:rPr lang="en-US" sz="1600" dirty="0">
                <a:solidFill>
                  <a:schemeClr val="accent6"/>
                </a:solidFill>
                <a:latin typeface="Segoe UI Light"/>
              </a:rPr>
              <a:t>Add one or more of user intents that you expect your app to handle by clicking + next to </a:t>
            </a:r>
            <a:r>
              <a:rPr lang="en-US" sz="1600" b="1" dirty="0">
                <a:solidFill>
                  <a:schemeClr val="accent6"/>
                </a:solidFill>
                <a:latin typeface="Segoe UI Light"/>
              </a:rPr>
              <a:t>Intents</a:t>
            </a:r>
            <a:r>
              <a:rPr lang="en-US" sz="1600" dirty="0">
                <a:solidFill>
                  <a:schemeClr val="accent6"/>
                </a:solidFill>
                <a:latin typeface="Segoe UI Light"/>
              </a:rPr>
              <a:t> item in the in the left-hand panel of the Editor Workspace.</a:t>
            </a: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1554480" tIns="149187" rIns="91440" bIns="149187" rtlCol="0" anchor="ctr">
              <a:noAutofit/>
            </a:bodyPr>
            <a:lstStyle/>
            <a:p>
              <a:pPr>
                <a:lnSpc>
                  <a:spcPct val="80000"/>
                </a:lnSpc>
              </a:pPr>
              <a:r>
                <a:rPr lang="en-US" sz="3200" dirty="0">
                  <a:solidFill>
                    <a:schemeClr val="bg1"/>
                  </a:solidFill>
                  <a:latin typeface="Segoe UI Light"/>
                  <a:cs typeface="Segoe UI Light"/>
                </a:rPr>
                <a:t>Add intents and </a:t>
              </a:r>
            </a:p>
            <a:p>
              <a:pPr>
                <a:lnSpc>
                  <a:spcPct val="80000"/>
                </a:lnSpc>
              </a:pPr>
              <a:r>
                <a:rPr lang="en-US" sz="3200" dirty="0">
                  <a:solidFill>
                    <a:schemeClr val="bg1"/>
                  </a:solidFill>
                  <a:latin typeface="Segoe UI Light"/>
                  <a:cs typeface="Segoe UI Light"/>
                </a:rPr>
                <a:t>entities</a:t>
              </a:r>
            </a:p>
          </p:txBody>
        </p:sp>
        <p:sp>
          <p:nvSpPr>
            <p:cNvPr id="2" name="Rectangle 1"/>
            <p:cNvSpPr/>
            <p:nvPr/>
          </p:nvSpPr>
          <p:spPr>
            <a:xfrm>
              <a:off x="274638" y="1469112"/>
              <a:ext cx="1066800" cy="10789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2</a:t>
              </a:r>
            </a:p>
          </p:txBody>
        </p:sp>
        <p:sp>
          <p:nvSpPr>
            <p:cNvPr id="12" name="Rectangle 11"/>
            <p:cNvSpPr/>
            <p:nvPr/>
          </p:nvSpPr>
          <p:spPr>
            <a:xfrm>
              <a:off x="1" y="1469112"/>
              <a:ext cx="274636"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7" name="Group 6"/>
          <p:cNvGrpSpPr/>
          <p:nvPr/>
        </p:nvGrpSpPr>
        <p:grpSpPr>
          <a:xfrm>
            <a:off x="5134246" y="1839801"/>
            <a:ext cx="6982464" cy="4793372"/>
            <a:chOff x="5134246" y="1877948"/>
            <a:chExt cx="6982464" cy="4793372"/>
          </a:xfrm>
        </p:grpSpPr>
        <p:grpSp>
          <p:nvGrpSpPr>
            <p:cNvPr id="16" name="Group 15"/>
            <p:cNvGrpSpPr/>
            <p:nvPr/>
          </p:nvGrpSpPr>
          <p:grpSpPr>
            <a:xfrm>
              <a:off x="5134246" y="1877948"/>
              <a:ext cx="6982464" cy="4793372"/>
              <a:chOff x="12838884" y="-262227"/>
              <a:chExt cx="5380691" cy="3693777"/>
            </a:xfrm>
          </p:grpSpPr>
          <p:grpSp>
            <p:nvGrpSpPr>
              <p:cNvPr id="18" name="Group 17"/>
              <p:cNvGrpSpPr/>
              <p:nvPr/>
            </p:nvGrpSpPr>
            <p:grpSpPr>
              <a:xfrm>
                <a:off x="12838884" y="-262227"/>
                <a:ext cx="5380691" cy="3693777"/>
                <a:chOff x="12838884" y="-262227"/>
                <a:chExt cx="5380691" cy="3693777"/>
              </a:xfrm>
            </p:grpSpPr>
            <p:sp>
              <p:nvSpPr>
                <p:cNvPr id="21"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3" name="Oval 22"/>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9" name="Rectangle 18"/>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5" name="Group 4"/>
            <p:cNvGrpSpPr/>
            <p:nvPr/>
          </p:nvGrpSpPr>
          <p:grpSpPr>
            <a:xfrm>
              <a:off x="5612959" y="2395105"/>
              <a:ext cx="6035552" cy="3797133"/>
              <a:chOff x="5612959" y="2395105"/>
              <a:chExt cx="6035552" cy="3797133"/>
            </a:xfrm>
          </p:grpSpPr>
          <p:pic>
            <p:nvPicPr>
              <p:cNvPr id="13" name="Picture 12"/>
              <p:cNvPicPr>
                <a:picLocks noChangeAspect="1"/>
              </p:cNvPicPr>
              <p:nvPr/>
            </p:nvPicPr>
            <p:blipFill rotWithShape="1">
              <a:blip r:embed="rId3"/>
              <a:srcRect b="6824"/>
              <a:stretch/>
            </p:blipFill>
            <p:spPr>
              <a:xfrm>
                <a:off x="5612959" y="2395105"/>
                <a:ext cx="6035552" cy="3765307"/>
              </a:xfrm>
              <a:prstGeom prst="rect">
                <a:avLst/>
              </a:prstGeom>
              <a:ln>
                <a:solidFill>
                  <a:schemeClr val="accent6">
                    <a:lumMod val="20000"/>
                    <a:lumOff val="80000"/>
                  </a:schemeClr>
                </a:solidFill>
              </a:ln>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12959" y="6039838"/>
                <a:ext cx="6035552" cy="152400"/>
              </a:xfrm>
              <a:prstGeom prst="rect">
                <a:avLst/>
              </a:prstGeom>
              <a:ln>
                <a:solidFill>
                  <a:schemeClr val="accent6">
                    <a:lumMod val="20000"/>
                    <a:lumOff val="80000"/>
                  </a:schemeClr>
                </a:solidFill>
              </a:ln>
            </p:spPr>
          </p:pic>
        </p:grpSp>
      </p:grpSp>
      <p:grpSp>
        <p:nvGrpSpPr>
          <p:cNvPr id="36" name="Group 35"/>
          <p:cNvGrpSpPr/>
          <p:nvPr/>
        </p:nvGrpSpPr>
        <p:grpSpPr>
          <a:xfrm>
            <a:off x="6388370" y="3069598"/>
            <a:ext cx="664109" cy="304800"/>
            <a:chOff x="6392328" y="3069598"/>
            <a:chExt cx="664109" cy="304800"/>
          </a:xfrm>
        </p:grpSpPr>
        <p:grpSp>
          <p:nvGrpSpPr>
            <p:cNvPr id="31" name="Group 30"/>
            <p:cNvGrpSpPr/>
            <p:nvPr/>
          </p:nvGrpSpPr>
          <p:grpSpPr>
            <a:xfrm>
              <a:off x="6392328" y="3069598"/>
              <a:ext cx="304800" cy="304800"/>
              <a:chOff x="7666037" y="948335"/>
              <a:chExt cx="775690" cy="775690"/>
            </a:xfrm>
          </p:grpSpPr>
          <p:sp>
            <p:nvSpPr>
              <p:cNvPr id="29" name="Oval 28"/>
              <p:cNvSpPr/>
              <p:nvPr/>
            </p:nvSpPr>
            <p:spPr>
              <a:xfrm>
                <a:off x="7666037" y="948335"/>
                <a:ext cx="775690" cy="77569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825282" y="1107580"/>
                <a:ext cx="457200" cy="457200"/>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Connector 32"/>
            <p:cNvCxnSpPr>
              <a:stCxn id="29" idx="6"/>
            </p:cNvCxnSpPr>
            <p:nvPr/>
          </p:nvCxnSpPr>
          <p:spPr>
            <a:xfrm>
              <a:off x="6697128" y="3221998"/>
              <a:ext cx="359309"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917132" y="3132172"/>
            <a:ext cx="4476750" cy="2299814"/>
            <a:chOff x="6917132" y="3134231"/>
            <a:chExt cx="4476750" cy="2299814"/>
          </a:xfrm>
        </p:grpSpPr>
        <p:grpSp>
          <p:nvGrpSpPr>
            <p:cNvPr id="11" name="Group 10"/>
            <p:cNvGrpSpPr/>
            <p:nvPr/>
          </p:nvGrpSpPr>
          <p:grpSpPr>
            <a:xfrm>
              <a:off x="6917132" y="3134231"/>
              <a:ext cx="4476750" cy="2299814"/>
              <a:chOff x="6942137" y="3430712"/>
              <a:chExt cx="4476750" cy="2299814"/>
            </a:xfrm>
          </p:grpSpPr>
          <p:sp>
            <p:nvSpPr>
              <p:cNvPr id="6" name="Rectangle 5"/>
              <p:cNvSpPr/>
              <p:nvPr/>
            </p:nvSpPr>
            <p:spPr>
              <a:xfrm>
                <a:off x="6942137" y="3430712"/>
                <a:ext cx="4476750" cy="2299814"/>
              </a:xfrm>
              <a:prstGeom prst="rect">
                <a:avLst/>
              </a:prstGeom>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265918" y="3460760"/>
                <a:ext cx="115438" cy="1154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t>X</a:t>
                </a:r>
              </a:p>
            </p:txBody>
          </p:sp>
        </p:grpSp>
        <p:pic>
          <p:nvPicPr>
            <p:cNvPr id="25" name="Picture 24"/>
            <p:cNvPicPr>
              <a:picLocks noChangeAspect="1"/>
            </p:cNvPicPr>
            <p:nvPr/>
          </p:nvPicPr>
          <p:blipFill>
            <a:blip r:embed="rId5"/>
            <a:stretch>
              <a:fillRect/>
            </a:stretch>
          </p:blipFill>
          <p:spPr>
            <a:xfrm>
              <a:off x="6955232" y="3319262"/>
              <a:ext cx="4400550" cy="2076450"/>
            </a:xfrm>
            <a:prstGeom prst="rect">
              <a:avLst/>
            </a:prstGeom>
            <a:ln>
              <a:noFill/>
            </a:ln>
          </p:spPr>
        </p:pic>
      </p:grpSp>
    </p:spTree>
    <p:extLst>
      <p:ext uri="{BB962C8B-B14F-4D97-AF65-F5344CB8AC3E}">
        <p14:creationId xmlns:p14="http://schemas.microsoft.com/office/powerpoint/2010/main" val="192717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829717"/>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sz="5400" dirty="0">
                <a:solidFill>
                  <a:schemeClr val="accent2"/>
                </a:solidFill>
              </a:rPr>
              <a:t>How LUIS works</a:t>
            </a:r>
          </a:p>
        </p:txBody>
      </p:sp>
      <p:sp>
        <p:nvSpPr>
          <p:cNvPr id="17" name="Rectangle 16"/>
          <p:cNvSpPr/>
          <p:nvPr/>
        </p:nvSpPr>
        <p:spPr>
          <a:xfrm>
            <a:off x="427038" y="2963862"/>
            <a:ext cx="4571999" cy="3645906"/>
          </a:xfrm>
          <a:prstGeom prst="rect">
            <a:avLst/>
          </a:prstGeom>
        </p:spPr>
        <p:txBody>
          <a:bodyPr wrap="square" lIns="93256" tIns="46627" rIns="93256" bIns="46627">
            <a:spAutoFit/>
          </a:bodyPr>
          <a:lstStyle/>
          <a:p>
            <a:pPr defTabSz="932230">
              <a:lnSpc>
                <a:spcPct val="90000"/>
              </a:lnSpc>
            </a:pPr>
            <a:r>
              <a:rPr lang="en-US" sz="3200" dirty="0">
                <a:solidFill>
                  <a:schemeClr val="accent2"/>
                </a:solidFill>
                <a:latin typeface="+mj-lt"/>
                <a:cs typeface="Segoe UI  "/>
              </a:rPr>
              <a:t>Entities:</a:t>
            </a:r>
          </a:p>
          <a:p>
            <a:pPr defTabSz="932230">
              <a:lnSpc>
                <a:spcPct val="90000"/>
              </a:lnSpc>
              <a:spcBef>
                <a:spcPts val="1200"/>
              </a:spcBef>
            </a:pPr>
            <a:r>
              <a:rPr lang="en-US" sz="1500" dirty="0">
                <a:solidFill>
                  <a:schemeClr val="accent6"/>
                </a:solidFill>
                <a:latin typeface="Segoe UI Light"/>
              </a:rPr>
              <a:t>Entities are real world objects such as persons, locations, organizations, products, etc. that can be denoted with a proper name. Entities can be abstract or have a physical existence.</a:t>
            </a:r>
          </a:p>
          <a:p>
            <a:pPr defTabSz="932230">
              <a:lnSpc>
                <a:spcPct val="90000"/>
              </a:lnSpc>
              <a:spcBef>
                <a:spcPts val="1200"/>
              </a:spcBef>
            </a:pPr>
            <a:r>
              <a:rPr lang="en-US" sz="1500" dirty="0">
                <a:solidFill>
                  <a:schemeClr val="accent6"/>
                </a:solidFill>
                <a:latin typeface="Segoe UI Light"/>
              </a:rPr>
              <a:t>Entities can be generic (location, celebrity, </a:t>
            </a:r>
            <a:r>
              <a:rPr lang="en-US" sz="1500" dirty="0" err="1">
                <a:solidFill>
                  <a:schemeClr val="accent6"/>
                </a:solidFill>
                <a:latin typeface="Segoe UI Light"/>
              </a:rPr>
              <a:t>datetime</a:t>
            </a:r>
            <a:r>
              <a:rPr lang="en-US" sz="1500" dirty="0">
                <a:solidFill>
                  <a:schemeClr val="accent6"/>
                </a:solidFill>
                <a:latin typeface="Segoe UI Light"/>
              </a:rPr>
              <a:t>) or more specific (Seattle, Satya Nadella, June)</a:t>
            </a:r>
          </a:p>
          <a:p>
            <a:pPr defTabSz="932230">
              <a:lnSpc>
                <a:spcPct val="90000"/>
              </a:lnSpc>
              <a:spcBef>
                <a:spcPts val="1200"/>
              </a:spcBef>
            </a:pPr>
            <a:r>
              <a:rPr lang="en-US" sz="1500" dirty="0">
                <a:solidFill>
                  <a:schemeClr val="accent6"/>
                </a:solidFill>
                <a:latin typeface="Segoe UI Light"/>
              </a:rPr>
              <a:t>Add one or more entities that you expect your app to recognize by clicking + next to </a:t>
            </a:r>
            <a:r>
              <a:rPr lang="en-US" sz="1500" b="1" dirty="0">
                <a:solidFill>
                  <a:schemeClr val="accent6"/>
                </a:solidFill>
                <a:latin typeface="Segoe UI Light"/>
              </a:rPr>
              <a:t>Entities</a:t>
            </a:r>
            <a:r>
              <a:rPr lang="en-US" sz="1500" dirty="0">
                <a:solidFill>
                  <a:schemeClr val="accent6"/>
                </a:solidFill>
                <a:latin typeface="Segoe UI Light"/>
              </a:rPr>
              <a:t> item in the left-hand panel of the Editor Workspace.</a:t>
            </a:r>
          </a:p>
          <a:p>
            <a:pPr defTabSz="932230">
              <a:lnSpc>
                <a:spcPct val="90000"/>
              </a:lnSpc>
              <a:spcBef>
                <a:spcPts val="1200"/>
              </a:spcBef>
            </a:pPr>
            <a:r>
              <a:rPr lang="en-US" sz="1500" dirty="0">
                <a:solidFill>
                  <a:schemeClr val="accent6"/>
                </a:solidFill>
                <a:latin typeface="Segoe UI Light"/>
              </a:rPr>
              <a:t>Several commonly used pre-built entities (e.g. </a:t>
            </a:r>
            <a:r>
              <a:rPr lang="en-US" sz="1500" dirty="0" err="1">
                <a:solidFill>
                  <a:schemeClr val="accent6"/>
                </a:solidFill>
                <a:latin typeface="Segoe UI Light"/>
              </a:rPr>
              <a:t>datetime</a:t>
            </a:r>
            <a:r>
              <a:rPr lang="en-US" sz="1500" dirty="0">
                <a:solidFill>
                  <a:schemeClr val="accent6"/>
                </a:solidFill>
                <a:latin typeface="Segoe UI Light"/>
              </a:rPr>
              <a:t>, number) are  also available to be added to the app by clicking </a:t>
            </a:r>
            <a:r>
              <a:rPr lang="en-US" sz="1500" b="1" dirty="0">
                <a:solidFill>
                  <a:schemeClr val="accent6"/>
                </a:solidFill>
                <a:latin typeface="Segoe UI Light"/>
              </a:rPr>
              <a:t>+</a:t>
            </a:r>
            <a:r>
              <a:rPr lang="en-US" sz="1500" dirty="0">
                <a:solidFill>
                  <a:schemeClr val="accent6"/>
                </a:solidFill>
                <a:latin typeface="Segoe UI Light"/>
              </a:rPr>
              <a:t> next to </a:t>
            </a:r>
            <a:r>
              <a:rPr lang="en-US" sz="1500" b="1" dirty="0">
                <a:solidFill>
                  <a:schemeClr val="accent6"/>
                </a:solidFill>
                <a:latin typeface="Segoe UI Light"/>
              </a:rPr>
              <a:t>Pre-built Entities.</a:t>
            </a: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1554480" tIns="149187" rIns="91440" bIns="149187" rtlCol="0" anchor="ctr">
              <a:noAutofit/>
            </a:bodyPr>
            <a:lstStyle/>
            <a:p>
              <a:pPr>
                <a:lnSpc>
                  <a:spcPct val="80000"/>
                </a:lnSpc>
              </a:pPr>
              <a:r>
                <a:rPr lang="en-US" sz="3200" dirty="0">
                  <a:solidFill>
                    <a:schemeClr val="bg1"/>
                  </a:solidFill>
                  <a:latin typeface="Segoe UI Light"/>
                  <a:cs typeface="Segoe UI Light"/>
                </a:rPr>
                <a:t>Add intents and </a:t>
              </a:r>
            </a:p>
            <a:p>
              <a:pPr>
                <a:lnSpc>
                  <a:spcPct val="80000"/>
                </a:lnSpc>
              </a:pPr>
              <a:r>
                <a:rPr lang="en-US" sz="3200" dirty="0">
                  <a:solidFill>
                    <a:schemeClr val="bg1"/>
                  </a:solidFill>
                  <a:latin typeface="Segoe UI Light"/>
                  <a:cs typeface="Segoe UI Light"/>
                </a:rPr>
                <a:t>entities</a:t>
              </a:r>
            </a:p>
          </p:txBody>
        </p:sp>
        <p:sp>
          <p:nvSpPr>
            <p:cNvPr id="2" name="Rectangle 1"/>
            <p:cNvSpPr/>
            <p:nvPr/>
          </p:nvSpPr>
          <p:spPr>
            <a:xfrm>
              <a:off x="274638" y="1469112"/>
              <a:ext cx="1066800" cy="10789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2</a:t>
              </a:r>
            </a:p>
          </p:txBody>
        </p:sp>
        <p:sp>
          <p:nvSpPr>
            <p:cNvPr id="12" name="Rectangle 11"/>
            <p:cNvSpPr/>
            <p:nvPr/>
          </p:nvSpPr>
          <p:spPr>
            <a:xfrm>
              <a:off x="1" y="1469112"/>
              <a:ext cx="274636"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7" name="Group 6"/>
          <p:cNvGrpSpPr/>
          <p:nvPr/>
        </p:nvGrpSpPr>
        <p:grpSpPr>
          <a:xfrm>
            <a:off x="5134246" y="1839801"/>
            <a:ext cx="6982464" cy="4793372"/>
            <a:chOff x="5134246" y="1877948"/>
            <a:chExt cx="6982464" cy="4793372"/>
          </a:xfrm>
        </p:grpSpPr>
        <p:grpSp>
          <p:nvGrpSpPr>
            <p:cNvPr id="16" name="Group 15"/>
            <p:cNvGrpSpPr/>
            <p:nvPr/>
          </p:nvGrpSpPr>
          <p:grpSpPr>
            <a:xfrm>
              <a:off x="5134246" y="1877948"/>
              <a:ext cx="6982464" cy="4793372"/>
              <a:chOff x="12838884" y="-262227"/>
              <a:chExt cx="5380691" cy="3693777"/>
            </a:xfrm>
          </p:grpSpPr>
          <p:grpSp>
            <p:nvGrpSpPr>
              <p:cNvPr id="18" name="Group 17"/>
              <p:cNvGrpSpPr/>
              <p:nvPr/>
            </p:nvGrpSpPr>
            <p:grpSpPr>
              <a:xfrm>
                <a:off x="12838884" y="-262227"/>
                <a:ext cx="5380691" cy="3693777"/>
                <a:chOff x="12838884" y="-262227"/>
                <a:chExt cx="5380691" cy="3693777"/>
              </a:xfrm>
            </p:grpSpPr>
            <p:sp>
              <p:nvSpPr>
                <p:cNvPr id="21"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3" name="Oval 22"/>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9" name="Rectangle 18"/>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5" name="Group 4"/>
            <p:cNvGrpSpPr/>
            <p:nvPr/>
          </p:nvGrpSpPr>
          <p:grpSpPr>
            <a:xfrm>
              <a:off x="5612959" y="2395105"/>
              <a:ext cx="6035552" cy="3797133"/>
              <a:chOff x="5612959" y="2395105"/>
              <a:chExt cx="6035552" cy="3797133"/>
            </a:xfrm>
          </p:grpSpPr>
          <p:pic>
            <p:nvPicPr>
              <p:cNvPr id="13" name="Picture 12"/>
              <p:cNvPicPr>
                <a:picLocks noChangeAspect="1"/>
              </p:cNvPicPr>
              <p:nvPr/>
            </p:nvPicPr>
            <p:blipFill rotWithShape="1">
              <a:blip r:embed="rId3"/>
              <a:srcRect b="6824"/>
              <a:stretch/>
            </p:blipFill>
            <p:spPr>
              <a:xfrm>
                <a:off x="5612959" y="2395105"/>
                <a:ext cx="6035552" cy="3765307"/>
              </a:xfrm>
              <a:prstGeom prst="rect">
                <a:avLst/>
              </a:prstGeom>
              <a:ln>
                <a:solidFill>
                  <a:schemeClr val="accent6">
                    <a:lumMod val="20000"/>
                    <a:lumOff val="80000"/>
                  </a:schemeClr>
                </a:solidFill>
              </a:ln>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12959" y="6039838"/>
                <a:ext cx="6035552" cy="152400"/>
              </a:xfrm>
              <a:prstGeom prst="rect">
                <a:avLst/>
              </a:prstGeom>
              <a:ln>
                <a:solidFill>
                  <a:schemeClr val="accent6">
                    <a:lumMod val="20000"/>
                    <a:lumOff val="80000"/>
                  </a:schemeClr>
                </a:solidFill>
              </a:ln>
            </p:spPr>
          </p:pic>
        </p:grpSp>
      </p:grpSp>
      <p:grpSp>
        <p:nvGrpSpPr>
          <p:cNvPr id="36" name="Group 35"/>
          <p:cNvGrpSpPr/>
          <p:nvPr/>
        </p:nvGrpSpPr>
        <p:grpSpPr>
          <a:xfrm>
            <a:off x="6388370" y="3428978"/>
            <a:ext cx="664109" cy="304800"/>
            <a:chOff x="6392328" y="3069598"/>
            <a:chExt cx="664109" cy="304800"/>
          </a:xfrm>
        </p:grpSpPr>
        <p:grpSp>
          <p:nvGrpSpPr>
            <p:cNvPr id="31" name="Group 30"/>
            <p:cNvGrpSpPr/>
            <p:nvPr/>
          </p:nvGrpSpPr>
          <p:grpSpPr>
            <a:xfrm>
              <a:off x="6392328" y="3069598"/>
              <a:ext cx="304800" cy="304800"/>
              <a:chOff x="7666037" y="948335"/>
              <a:chExt cx="775690" cy="775690"/>
            </a:xfrm>
          </p:grpSpPr>
          <p:sp>
            <p:nvSpPr>
              <p:cNvPr id="29" name="Oval 28"/>
              <p:cNvSpPr/>
              <p:nvPr/>
            </p:nvSpPr>
            <p:spPr>
              <a:xfrm>
                <a:off x="7666037" y="948335"/>
                <a:ext cx="775690" cy="77569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825282" y="1107580"/>
                <a:ext cx="457200" cy="457200"/>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Connector 32"/>
            <p:cNvCxnSpPr>
              <a:stCxn id="29" idx="6"/>
            </p:cNvCxnSpPr>
            <p:nvPr/>
          </p:nvCxnSpPr>
          <p:spPr>
            <a:xfrm>
              <a:off x="6697128" y="3221998"/>
              <a:ext cx="359309"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6917132" y="3491552"/>
            <a:ext cx="4476750" cy="1584290"/>
            <a:chOff x="6917132" y="3132172"/>
            <a:chExt cx="4476750" cy="1584290"/>
          </a:xfrm>
        </p:grpSpPr>
        <p:grpSp>
          <p:nvGrpSpPr>
            <p:cNvPr id="11" name="Group 10"/>
            <p:cNvGrpSpPr/>
            <p:nvPr/>
          </p:nvGrpSpPr>
          <p:grpSpPr>
            <a:xfrm>
              <a:off x="6917132" y="3132172"/>
              <a:ext cx="4476750" cy="1584290"/>
              <a:chOff x="6942137" y="3430712"/>
              <a:chExt cx="4476750" cy="2299814"/>
            </a:xfrm>
          </p:grpSpPr>
          <p:sp>
            <p:nvSpPr>
              <p:cNvPr id="6" name="Rectangle 5"/>
              <p:cNvSpPr/>
              <p:nvPr/>
            </p:nvSpPr>
            <p:spPr>
              <a:xfrm>
                <a:off x="6942137" y="3430712"/>
                <a:ext cx="4476750" cy="2299814"/>
              </a:xfrm>
              <a:prstGeom prst="rect">
                <a:avLst/>
              </a:prstGeom>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265918" y="3484797"/>
                <a:ext cx="115438" cy="1726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t>X</a:t>
                </a:r>
              </a:p>
            </p:txBody>
          </p:sp>
        </p:grpSp>
        <p:pic>
          <p:nvPicPr>
            <p:cNvPr id="34" name="Picture 33"/>
            <p:cNvPicPr>
              <a:picLocks noChangeAspect="1"/>
            </p:cNvPicPr>
            <p:nvPr/>
          </p:nvPicPr>
          <p:blipFill>
            <a:blip r:embed="rId5"/>
            <a:stretch>
              <a:fillRect/>
            </a:stretch>
          </p:blipFill>
          <p:spPr>
            <a:xfrm>
              <a:off x="6955232" y="3318459"/>
              <a:ext cx="4401119" cy="1351350"/>
            </a:xfrm>
            <a:prstGeom prst="rect">
              <a:avLst/>
            </a:prstGeom>
            <a:ln>
              <a:noFill/>
            </a:ln>
          </p:spPr>
        </p:pic>
      </p:grpSp>
    </p:spTree>
    <p:extLst>
      <p:ext uri="{BB962C8B-B14F-4D97-AF65-F5344CB8AC3E}">
        <p14:creationId xmlns:p14="http://schemas.microsoft.com/office/powerpoint/2010/main" val="283358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829717"/>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sz="5400" dirty="0">
                <a:solidFill>
                  <a:schemeClr val="accent2"/>
                </a:solidFill>
              </a:rPr>
              <a:t>How LUIS works</a:t>
            </a:r>
          </a:p>
        </p:txBody>
      </p:sp>
      <p:sp>
        <p:nvSpPr>
          <p:cNvPr id="17" name="Rectangle 16"/>
          <p:cNvSpPr/>
          <p:nvPr/>
        </p:nvSpPr>
        <p:spPr>
          <a:xfrm>
            <a:off x="427038" y="2963862"/>
            <a:ext cx="4707207" cy="3508946"/>
          </a:xfrm>
          <a:prstGeom prst="rect">
            <a:avLst/>
          </a:prstGeom>
        </p:spPr>
        <p:txBody>
          <a:bodyPr wrap="square" lIns="93256" tIns="46627" rIns="93256" bIns="46627">
            <a:spAutoFit/>
          </a:bodyPr>
          <a:lstStyle/>
          <a:p>
            <a:pPr defTabSz="932230">
              <a:lnSpc>
                <a:spcPct val="80000"/>
              </a:lnSpc>
            </a:pPr>
            <a:r>
              <a:rPr lang="en-US" sz="3200" spc="-150" dirty="0">
                <a:solidFill>
                  <a:schemeClr val="accent2"/>
                </a:solidFill>
                <a:latin typeface="+mj-lt"/>
                <a:cs typeface="Segoe UI  "/>
              </a:rPr>
              <a:t>Seed the system with more examples of utterances:</a:t>
            </a:r>
          </a:p>
          <a:p>
            <a:pPr defTabSz="932230">
              <a:lnSpc>
                <a:spcPct val="90000"/>
              </a:lnSpc>
              <a:spcBef>
                <a:spcPts val="1200"/>
              </a:spcBef>
            </a:pPr>
            <a:r>
              <a:rPr lang="en-US" sz="1500" dirty="0">
                <a:solidFill>
                  <a:schemeClr val="accent6"/>
                </a:solidFill>
                <a:latin typeface="Segoe UI Light"/>
              </a:rPr>
              <a:t>Enter more examples of queries that you expect your users to make.</a:t>
            </a:r>
          </a:p>
          <a:p>
            <a:pPr defTabSz="932230">
              <a:lnSpc>
                <a:spcPct val="90000"/>
              </a:lnSpc>
              <a:spcBef>
                <a:spcPts val="1200"/>
              </a:spcBef>
            </a:pPr>
            <a:r>
              <a:rPr lang="en-US" sz="1500" dirty="0">
                <a:solidFill>
                  <a:schemeClr val="accent6"/>
                </a:solidFill>
                <a:latin typeface="Segoe UI Light"/>
              </a:rPr>
              <a:t>As you enter each one, you will need to:</a:t>
            </a:r>
          </a:p>
          <a:p>
            <a:pPr marL="285750" indent="-285750" defTabSz="932230">
              <a:lnSpc>
                <a:spcPct val="90000"/>
              </a:lnSpc>
              <a:spcBef>
                <a:spcPts val="1200"/>
              </a:spcBef>
              <a:buFont typeface="Arial" panose="020B0604020202020204" pitchFamily="34" charset="0"/>
              <a:buChar char="•"/>
            </a:pPr>
            <a:r>
              <a:rPr lang="en-US" sz="1200" dirty="0">
                <a:solidFill>
                  <a:schemeClr val="accent2"/>
                </a:solidFill>
                <a:latin typeface="Segoe UI Light"/>
              </a:rPr>
              <a:t>select the name of the correct intent from the dropdown </a:t>
            </a:r>
          </a:p>
          <a:p>
            <a:pPr marL="285750" indent="-285750" defTabSz="932230">
              <a:lnSpc>
                <a:spcPct val="90000"/>
              </a:lnSpc>
              <a:spcBef>
                <a:spcPts val="1200"/>
              </a:spcBef>
              <a:buFont typeface="Arial" panose="020B0604020202020204" pitchFamily="34" charset="0"/>
              <a:buChar char="•"/>
            </a:pPr>
            <a:r>
              <a:rPr lang="en-US" sz="1200" dirty="0">
                <a:solidFill>
                  <a:schemeClr val="accent2"/>
                </a:solidFill>
                <a:latin typeface="Segoe UI Light"/>
              </a:rPr>
              <a:t>label your entities that appear in each utterance by clicking on the entity and choosing corresponding label from the list </a:t>
            </a:r>
          </a:p>
          <a:p>
            <a:pPr marL="285750" indent="-285750" defTabSz="932230">
              <a:lnSpc>
                <a:spcPct val="90000"/>
              </a:lnSpc>
              <a:spcBef>
                <a:spcPts val="1200"/>
              </a:spcBef>
              <a:buFont typeface="Arial" panose="020B0604020202020204" pitchFamily="34" charset="0"/>
              <a:buChar char="•"/>
            </a:pPr>
            <a:r>
              <a:rPr lang="en-US" sz="1200" dirty="0">
                <a:solidFill>
                  <a:schemeClr val="accent2"/>
                </a:solidFill>
                <a:latin typeface="Segoe UI Light"/>
              </a:rPr>
              <a:t>pre-built entities get automatically labeled in grey</a:t>
            </a:r>
          </a:p>
          <a:p>
            <a:pPr defTabSz="932230">
              <a:lnSpc>
                <a:spcPct val="90000"/>
              </a:lnSpc>
              <a:spcBef>
                <a:spcPts val="1200"/>
              </a:spcBef>
            </a:pPr>
            <a:r>
              <a:rPr lang="en-US" sz="1500" dirty="0">
                <a:solidFill>
                  <a:schemeClr val="accent6"/>
                </a:solidFill>
                <a:latin typeface="Segoe UI Light"/>
              </a:rPr>
              <a:t>The more examples you provide, the more accurate the predictions.</a:t>
            </a: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1554480" tIns="149187" rIns="91440" bIns="149187" rtlCol="0" anchor="ctr">
              <a:noAutofit/>
            </a:bodyPr>
            <a:lstStyle/>
            <a:p>
              <a:pPr>
                <a:lnSpc>
                  <a:spcPct val="80000"/>
                </a:lnSpc>
              </a:pPr>
              <a:r>
                <a:rPr lang="en-US" sz="3200" dirty="0">
                  <a:solidFill>
                    <a:schemeClr val="bg1"/>
                  </a:solidFill>
                  <a:latin typeface="Segoe UI Light"/>
                  <a:cs typeface="Segoe UI Light"/>
                </a:rPr>
                <a:t>Provide more </a:t>
              </a:r>
            </a:p>
            <a:p>
              <a:pPr>
                <a:lnSpc>
                  <a:spcPct val="80000"/>
                </a:lnSpc>
              </a:pPr>
              <a:r>
                <a:rPr lang="en-US" sz="3200" dirty="0">
                  <a:solidFill>
                    <a:schemeClr val="bg1"/>
                  </a:solidFill>
                  <a:latin typeface="Segoe UI Light"/>
                  <a:cs typeface="Segoe UI Light"/>
                </a:rPr>
                <a:t>labeled examples</a:t>
              </a:r>
            </a:p>
          </p:txBody>
        </p:sp>
        <p:sp>
          <p:nvSpPr>
            <p:cNvPr id="2" name="Rectangle 1"/>
            <p:cNvSpPr/>
            <p:nvPr/>
          </p:nvSpPr>
          <p:spPr>
            <a:xfrm>
              <a:off x="274638" y="1469112"/>
              <a:ext cx="1066800" cy="10789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3</a:t>
              </a:r>
            </a:p>
          </p:txBody>
        </p:sp>
        <p:sp>
          <p:nvSpPr>
            <p:cNvPr id="12" name="Rectangle 11"/>
            <p:cNvSpPr/>
            <p:nvPr/>
          </p:nvSpPr>
          <p:spPr>
            <a:xfrm>
              <a:off x="1" y="1469112"/>
              <a:ext cx="274636"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7" name="Group 6"/>
          <p:cNvGrpSpPr/>
          <p:nvPr/>
        </p:nvGrpSpPr>
        <p:grpSpPr>
          <a:xfrm>
            <a:off x="5134246" y="1839801"/>
            <a:ext cx="6982464" cy="4793372"/>
            <a:chOff x="5134246" y="1877948"/>
            <a:chExt cx="6982464" cy="4793372"/>
          </a:xfrm>
        </p:grpSpPr>
        <p:grpSp>
          <p:nvGrpSpPr>
            <p:cNvPr id="16" name="Group 15"/>
            <p:cNvGrpSpPr/>
            <p:nvPr/>
          </p:nvGrpSpPr>
          <p:grpSpPr>
            <a:xfrm>
              <a:off x="5134246" y="1877948"/>
              <a:ext cx="6982464" cy="4793372"/>
              <a:chOff x="12838884" y="-262227"/>
              <a:chExt cx="5380691" cy="3693777"/>
            </a:xfrm>
          </p:grpSpPr>
          <p:grpSp>
            <p:nvGrpSpPr>
              <p:cNvPr id="18" name="Group 17"/>
              <p:cNvGrpSpPr/>
              <p:nvPr/>
            </p:nvGrpSpPr>
            <p:grpSpPr>
              <a:xfrm>
                <a:off x="12838884" y="-262227"/>
                <a:ext cx="5380691" cy="3693777"/>
                <a:chOff x="12838884" y="-262227"/>
                <a:chExt cx="5380691" cy="3693777"/>
              </a:xfrm>
            </p:grpSpPr>
            <p:sp>
              <p:nvSpPr>
                <p:cNvPr id="21"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3" name="Oval 22"/>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9" name="Rectangle 18"/>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5" name="Group 4"/>
            <p:cNvGrpSpPr/>
            <p:nvPr/>
          </p:nvGrpSpPr>
          <p:grpSpPr>
            <a:xfrm>
              <a:off x="5612959" y="2395105"/>
              <a:ext cx="6035552" cy="3797133"/>
              <a:chOff x="5612959" y="2395105"/>
              <a:chExt cx="6035552" cy="3797133"/>
            </a:xfrm>
          </p:grpSpPr>
          <p:pic>
            <p:nvPicPr>
              <p:cNvPr id="13" name="Picture 12"/>
              <p:cNvPicPr>
                <a:picLocks noChangeAspect="1"/>
              </p:cNvPicPr>
              <p:nvPr/>
            </p:nvPicPr>
            <p:blipFill rotWithShape="1">
              <a:blip r:embed="rId3"/>
              <a:srcRect b="6824"/>
              <a:stretch/>
            </p:blipFill>
            <p:spPr>
              <a:xfrm>
                <a:off x="5612959" y="2395105"/>
                <a:ext cx="6035552" cy="3765307"/>
              </a:xfrm>
              <a:prstGeom prst="rect">
                <a:avLst/>
              </a:prstGeom>
              <a:ln>
                <a:solidFill>
                  <a:schemeClr val="accent6">
                    <a:lumMod val="20000"/>
                    <a:lumOff val="80000"/>
                  </a:schemeClr>
                </a:solidFill>
              </a:ln>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12959" y="6039838"/>
                <a:ext cx="6035552" cy="152400"/>
              </a:xfrm>
              <a:prstGeom prst="rect">
                <a:avLst/>
              </a:prstGeom>
              <a:ln>
                <a:solidFill>
                  <a:schemeClr val="accent6">
                    <a:lumMod val="20000"/>
                    <a:lumOff val="80000"/>
                  </a:schemeClr>
                </a:solidFill>
              </a:ln>
            </p:spPr>
          </p:pic>
        </p:grpSp>
      </p:grpSp>
      <p:grpSp>
        <p:nvGrpSpPr>
          <p:cNvPr id="15" name="Group 14"/>
          <p:cNvGrpSpPr/>
          <p:nvPr/>
        </p:nvGrpSpPr>
        <p:grpSpPr>
          <a:xfrm>
            <a:off x="6917132" y="2605560"/>
            <a:ext cx="304800" cy="664108"/>
            <a:chOff x="6917132" y="2605560"/>
            <a:chExt cx="304800" cy="664108"/>
          </a:xfrm>
        </p:grpSpPr>
        <p:grpSp>
          <p:nvGrpSpPr>
            <p:cNvPr id="31" name="Group 30"/>
            <p:cNvGrpSpPr/>
            <p:nvPr/>
          </p:nvGrpSpPr>
          <p:grpSpPr>
            <a:xfrm rot="5400000">
              <a:off x="6917132" y="2605560"/>
              <a:ext cx="304800" cy="304800"/>
              <a:chOff x="7666037" y="948335"/>
              <a:chExt cx="775690" cy="775690"/>
            </a:xfrm>
          </p:grpSpPr>
          <p:sp>
            <p:nvSpPr>
              <p:cNvPr id="29" name="Oval 28"/>
              <p:cNvSpPr/>
              <p:nvPr/>
            </p:nvSpPr>
            <p:spPr>
              <a:xfrm>
                <a:off x="7666037" y="948335"/>
                <a:ext cx="775690" cy="77569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825282" y="1107580"/>
                <a:ext cx="457200" cy="457200"/>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Connector 32"/>
            <p:cNvCxnSpPr>
              <a:stCxn id="29" idx="6"/>
            </p:cNvCxnSpPr>
            <p:nvPr/>
          </p:nvCxnSpPr>
          <p:spPr>
            <a:xfrm rot="5400000">
              <a:off x="6889877" y="3090014"/>
              <a:ext cx="359309"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6917132" y="3111776"/>
            <a:ext cx="4476750" cy="2400298"/>
            <a:chOff x="6917132" y="3491552"/>
            <a:chExt cx="4476750" cy="2400298"/>
          </a:xfrm>
        </p:grpSpPr>
        <p:grpSp>
          <p:nvGrpSpPr>
            <p:cNvPr id="11" name="Group 10"/>
            <p:cNvGrpSpPr/>
            <p:nvPr/>
          </p:nvGrpSpPr>
          <p:grpSpPr>
            <a:xfrm>
              <a:off x="6917132" y="3491552"/>
              <a:ext cx="4476750" cy="2400298"/>
              <a:chOff x="6942137" y="3430712"/>
              <a:chExt cx="4476750" cy="3484361"/>
            </a:xfrm>
          </p:grpSpPr>
          <p:sp>
            <p:nvSpPr>
              <p:cNvPr id="6" name="Rectangle 5"/>
              <p:cNvSpPr/>
              <p:nvPr/>
            </p:nvSpPr>
            <p:spPr>
              <a:xfrm>
                <a:off x="6942137" y="3430712"/>
                <a:ext cx="4476750" cy="3484361"/>
              </a:xfrm>
              <a:prstGeom prst="rect">
                <a:avLst/>
              </a:prstGeom>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265918" y="3484797"/>
                <a:ext cx="115438" cy="1726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t>X</a:t>
                </a:r>
              </a:p>
            </p:txBody>
          </p:sp>
        </p:grpSp>
        <p:pic>
          <p:nvPicPr>
            <p:cNvPr id="32" name="Picture 31"/>
            <p:cNvPicPr>
              <a:picLocks noChangeAspect="1"/>
            </p:cNvPicPr>
            <p:nvPr/>
          </p:nvPicPr>
          <p:blipFill rotWithShape="1">
            <a:blip r:embed="rId5"/>
            <a:srcRect t="14524" r="2206" b="2062"/>
            <a:stretch/>
          </p:blipFill>
          <p:spPr>
            <a:xfrm>
              <a:off x="6955232" y="3677839"/>
              <a:ext cx="4401119" cy="2183916"/>
            </a:xfrm>
            <a:prstGeom prst="rect">
              <a:avLst/>
            </a:prstGeom>
            <a:ln>
              <a:noFill/>
            </a:ln>
          </p:spPr>
        </p:pic>
      </p:grpSp>
    </p:spTree>
    <p:extLst>
      <p:ext uri="{BB962C8B-B14F-4D97-AF65-F5344CB8AC3E}">
        <p14:creationId xmlns:p14="http://schemas.microsoft.com/office/powerpoint/2010/main" val="167636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829717"/>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1554480" tIns="149187" rIns="91440" bIns="149187" rtlCol="0" anchor="ctr">
              <a:noAutofit/>
            </a:bodyPr>
            <a:lstStyle/>
            <a:p>
              <a:pPr>
                <a:lnSpc>
                  <a:spcPct val="80000"/>
                </a:lnSpc>
              </a:pPr>
              <a:r>
                <a:rPr lang="en-US" sz="3200" dirty="0">
                  <a:solidFill>
                    <a:schemeClr val="bg1"/>
                  </a:solidFill>
                  <a:latin typeface="Segoe UI Light"/>
                  <a:cs typeface="Segoe UI Light"/>
                </a:rPr>
                <a:t>Train your model</a:t>
              </a:r>
            </a:p>
          </p:txBody>
        </p:sp>
        <p:sp>
          <p:nvSpPr>
            <p:cNvPr id="2" name="Rectangle 1"/>
            <p:cNvSpPr/>
            <p:nvPr/>
          </p:nvSpPr>
          <p:spPr>
            <a:xfrm>
              <a:off x="274638" y="1469112"/>
              <a:ext cx="1066800" cy="10789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4</a:t>
              </a:r>
            </a:p>
          </p:txBody>
        </p:sp>
        <p:sp>
          <p:nvSpPr>
            <p:cNvPr id="12" name="Rectangle 11"/>
            <p:cNvSpPr/>
            <p:nvPr/>
          </p:nvSpPr>
          <p:spPr>
            <a:xfrm>
              <a:off x="1" y="1469112"/>
              <a:ext cx="274636"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32" name="Group 31"/>
          <p:cNvGrpSpPr/>
          <p:nvPr/>
        </p:nvGrpSpPr>
        <p:grpSpPr>
          <a:xfrm>
            <a:off x="5134246" y="1839801"/>
            <a:ext cx="6982464" cy="4793372"/>
            <a:chOff x="5134246" y="1839801"/>
            <a:chExt cx="6982464" cy="4793372"/>
          </a:xfrm>
        </p:grpSpPr>
        <p:grpSp>
          <p:nvGrpSpPr>
            <p:cNvPr id="16" name="Group 15"/>
            <p:cNvGrpSpPr/>
            <p:nvPr/>
          </p:nvGrpSpPr>
          <p:grpSpPr>
            <a:xfrm>
              <a:off x="5134246" y="1839801"/>
              <a:ext cx="6982464" cy="4793372"/>
              <a:chOff x="12838884" y="-262227"/>
              <a:chExt cx="5380691" cy="3693777"/>
            </a:xfrm>
          </p:grpSpPr>
          <p:grpSp>
            <p:nvGrpSpPr>
              <p:cNvPr id="18" name="Group 17"/>
              <p:cNvGrpSpPr/>
              <p:nvPr/>
            </p:nvGrpSpPr>
            <p:grpSpPr>
              <a:xfrm>
                <a:off x="12838884" y="-262227"/>
                <a:ext cx="5380691" cy="3693777"/>
                <a:chOff x="12838884" y="-262227"/>
                <a:chExt cx="5380691" cy="3693777"/>
              </a:xfrm>
            </p:grpSpPr>
            <p:sp>
              <p:nvSpPr>
                <p:cNvPr id="21"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3" name="Oval 22"/>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9" name="Rectangle 18"/>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30" name="Group 29"/>
            <p:cNvGrpSpPr/>
            <p:nvPr/>
          </p:nvGrpSpPr>
          <p:grpSpPr>
            <a:xfrm>
              <a:off x="5607702" y="2356958"/>
              <a:ext cx="6040809" cy="3811587"/>
              <a:chOff x="5607702" y="2356958"/>
              <a:chExt cx="6040809" cy="3811587"/>
            </a:xfrm>
          </p:grpSpPr>
          <p:pic>
            <p:nvPicPr>
              <p:cNvPr id="13" name="Picture 12"/>
              <p:cNvPicPr>
                <a:picLocks noChangeAspect="1"/>
              </p:cNvPicPr>
              <p:nvPr/>
            </p:nvPicPr>
            <p:blipFill rotWithShape="1">
              <a:blip r:embed="rId3"/>
              <a:srcRect b="6824"/>
              <a:stretch/>
            </p:blipFill>
            <p:spPr>
              <a:xfrm>
                <a:off x="5612959" y="2356958"/>
                <a:ext cx="6035552" cy="3765307"/>
              </a:xfrm>
              <a:prstGeom prst="rect">
                <a:avLst/>
              </a:prstGeom>
              <a:ln>
                <a:solidFill>
                  <a:schemeClr val="accent6">
                    <a:lumMod val="20000"/>
                    <a:lumOff val="80000"/>
                  </a:schemeClr>
                </a:solidFill>
              </a:ln>
            </p:spPr>
          </p:pic>
          <p:grpSp>
            <p:nvGrpSpPr>
              <p:cNvPr id="9" name="Group 8"/>
              <p:cNvGrpSpPr/>
              <p:nvPr/>
            </p:nvGrpSpPr>
            <p:grpSpPr>
              <a:xfrm>
                <a:off x="5607702" y="5983879"/>
                <a:ext cx="6035552" cy="184666"/>
                <a:chOff x="5612959" y="5806401"/>
                <a:chExt cx="6035552" cy="184666"/>
              </a:xfrm>
            </p:grpSpPr>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12959" y="5824302"/>
                  <a:ext cx="6035552" cy="152400"/>
                </a:xfrm>
                <a:prstGeom prst="rect">
                  <a:avLst/>
                </a:prstGeom>
                <a:ln>
                  <a:solidFill>
                    <a:schemeClr val="accent6">
                      <a:lumMod val="20000"/>
                      <a:lumOff val="80000"/>
                    </a:schemeClr>
                  </a:solidFill>
                </a:ln>
              </p:spPr>
            </p:pic>
            <p:sp>
              <p:nvSpPr>
                <p:cNvPr id="8" name="TextBox 7"/>
                <p:cNvSpPr txBox="1"/>
                <p:nvPr/>
              </p:nvSpPr>
              <p:spPr>
                <a:xfrm>
                  <a:off x="5896285" y="5806401"/>
                  <a:ext cx="2226952" cy="184666"/>
                </a:xfrm>
                <a:prstGeom prst="rect">
                  <a:avLst/>
                </a:prstGeom>
                <a:noFill/>
              </p:spPr>
              <p:txBody>
                <a:bodyPr wrap="square" rtlCol="0" anchor="ctr">
                  <a:spAutoFit/>
                </a:bodyPr>
                <a:lstStyle/>
                <a:p>
                  <a:r>
                    <a:rPr lang="en-US" sz="600" dirty="0">
                      <a:solidFill>
                        <a:schemeClr val="bg1"/>
                      </a:solidFill>
                    </a:rPr>
                    <a:t>Last train completed: 9/10/2016, 3:33:38 PM</a:t>
                  </a:r>
                </a:p>
              </p:txBody>
            </p:sp>
          </p:grpSp>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570658" y="2951487"/>
                <a:ext cx="1046321" cy="1828800"/>
              </a:xfrm>
              <a:prstGeom prst="rect">
                <a:avLst/>
              </a:prstGeom>
              <a:ln>
                <a:noFill/>
              </a:ln>
            </p:spPr>
          </p:pic>
          <p:pic>
            <p:nvPicPr>
              <p:cNvPr id="36" name="Picture 3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612959" y="2580627"/>
                <a:ext cx="1063144" cy="2946008"/>
              </a:xfrm>
              <a:prstGeom prst="rect">
                <a:avLst/>
              </a:prstGeom>
              <a:ln>
                <a:noFill/>
              </a:ln>
            </p:spPr>
          </p:pic>
        </p:grpSp>
      </p:grpSp>
      <p:sp>
        <p:nvSpPr>
          <p:cNvPr id="3" name="Title 2"/>
          <p:cNvSpPr>
            <a:spLocks noGrp="1"/>
          </p:cNvSpPr>
          <p:nvPr>
            <p:ph type="title"/>
          </p:nvPr>
        </p:nvSpPr>
        <p:spPr/>
        <p:txBody>
          <a:bodyPr>
            <a:normAutofit/>
          </a:bodyPr>
          <a:lstStyle/>
          <a:p>
            <a:r>
              <a:rPr lang="en-US" sz="5400" dirty="0">
                <a:solidFill>
                  <a:schemeClr val="accent2"/>
                </a:solidFill>
              </a:rPr>
              <a:t>How LUIS works</a:t>
            </a:r>
          </a:p>
        </p:txBody>
      </p:sp>
      <p:sp>
        <p:nvSpPr>
          <p:cNvPr id="17" name="Rectangle 16"/>
          <p:cNvSpPr/>
          <p:nvPr/>
        </p:nvSpPr>
        <p:spPr>
          <a:xfrm>
            <a:off x="427038" y="2963862"/>
            <a:ext cx="4707207" cy="2845687"/>
          </a:xfrm>
          <a:prstGeom prst="rect">
            <a:avLst/>
          </a:prstGeom>
        </p:spPr>
        <p:txBody>
          <a:bodyPr wrap="square" lIns="93256" tIns="46627" rIns="93256" bIns="46627">
            <a:spAutoFit/>
          </a:bodyPr>
          <a:lstStyle/>
          <a:p>
            <a:pPr defTabSz="932230">
              <a:lnSpc>
                <a:spcPct val="80000"/>
              </a:lnSpc>
            </a:pPr>
            <a:r>
              <a:rPr lang="en-US" sz="3200" spc="-150" dirty="0">
                <a:solidFill>
                  <a:schemeClr val="accent2"/>
                </a:solidFill>
                <a:latin typeface="+mj-lt"/>
                <a:cs typeface="Segoe UI  "/>
              </a:rPr>
              <a:t>As you click Train at left bottom corner of the page, LUIS:</a:t>
            </a:r>
          </a:p>
          <a:p>
            <a:pPr defTabSz="932230">
              <a:lnSpc>
                <a:spcPct val="90000"/>
              </a:lnSpc>
              <a:spcBef>
                <a:spcPts val="1200"/>
              </a:spcBef>
            </a:pPr>
            <a:r>
              <a:rPr lang="en-US" sz="1600" dirty="0">
                <a:solidFill>
                  <a:schemeClr val="accent6"/>
                </a:solidFill>
                <a:latin typeface="Segoe UI Light"/>
              </a:rPr>
              <a:t>Generalizes from the examples you provided.</a:t>
            </a:r>
          </a:p>
          <a:p>
            <a:pPr defTabSz="932230">
              <a:lnSpc>
                <a:spcPct val="90000"/>
              </a:lnSpc>
              <a:spcBef>
                <a:spcPts val="1200"/>
              </a:spcBef>
            </a:pPr>
            <a:r>
              <a:rPr lang="en-US" sz="1600" dirty="0">
                <a:solidFill>
                  <a:schemeClr val="accent6"/>
                </a:solidFill>
                <a:latin typeface="Segoe UI Light"/>
              </a:rPr>
              <a:t>Uses logistic regression classifiers to recognize intents.</a:t>
            </a:r>
          </a:p>
          <a:p>
            <a:pPr defTabSz="932230">
              <a:lnSpc>
                <a:spcPct val="90000"/>
              </a:lnSpc>
              <a:spcBef>
                <a:spcPts val="1200"/>
              </a:spcBef>
            </a:pPr>
            <a:r>
              <a:rPr lang="en-US" sz="1600" dirty="0">
                <a:solidFill>
                  <a:schemeClr val="accent6"/>
                </a:solidFill>
                <a:latin typeface="Segoe UI Light"/>
              </a:rPr>
              <a:t>Uses conditional random field to determine the entities.</a:t>
            </a:r>
          </a:p>
        </p:txBody>
      </p:sp>
      <p:grpSp>
        <p:nvGrpSpPr>
          <p:cNvPr id="34" name="Group 33"/>
          <p:cNvGrpSpPr/>
          <p:nvPr/>
        </p:nvGrpSpPr>
        <p:grpSpPr>
          <a:xfrm rot="5400000">
            <a:off x="5591485" y="5658119"/>
            <a:ext cx="304800" cy="304800"/>
            <a:chOff x="7666037" y="948335"/>
            <a:chExt cx="775690" cy="775690"/>
          </a:xfrm>
        </p:grpSpPr>
        <p:sp>
          <p:nvSpPr>
            <p:cNvPr id="35" name="Oval 34"/>
            <p:cNvSpPr/>
            <p:nvPr/>
          </p:nvSpPr>
          <p:spPr>
            <a:xfrm>
              <a:off x="7666037" y="948335"/>
              <a:ext cx="775690" cy="77569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825282" y="1107580"/>
              <a:ext cx="457200" cy="457200"/>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p:cNvSpPr/>
          <p:nvPr/>
        </p:nvSpPr>
        <p:spPr>
          <a:xfrm>
            <a:off x="5562686" y="5928621"/>
            <a:ext cx="1981200" cy="304800"/>
          </a:xfrm>
          <a:prstGeom prst="rect">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24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 presetClass="path" presetSubtype="0" decel="100000" fill="hold" nodeType="withEffect">
                                  <p:stCondLst>
                                    <p:cond delay="0"/>
                                  </p:stCondLst>
                                  <p:childTnLst>
                                    <p:animMotion origin="layout" path="M -0.02489 0.03858 C -0.02489 0.0152 0.01366 -0.00409 0.06204 -0.00409 C 0.10914 -0.00409 0.14897 0.0152 0.14897 0.03858 C 0.14897 0.06218 0.10914 0.08102 0.06204 0.08102 C 0.01366 0.08102 -0.02489 0.06218 -0.02489 0.03858 Z " pathEditMode="relative" rAng="16200000" ptsTypes="AAAAA">
                                      <p:cBhvr>
                                        <p:cTn id="9" dur="1000" fill="hold"/>
                                        <p:tgtEl>
                                          <p:spTgt spid="34"/>
                                        </p:tgtEl>
                                        <p:attrNameLst>
                                          <p:attrName>ppt_x</p:attrName>
                                          <p:attrName>ppt_y</p:attrName>
                                        </p:attrNameLst>
                                      </p:cBhvr>
                                      <p:rCtr x="8693" y="0"/>
                                    </p:animMotion>
                                  </p:childTnLst>
                                </p:cTn>
                              </p:par>
                              <p:par>
                                <p:cTn id="10" presetID="21" presetClass="entr" presetSubtype="1"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heel(1)">
                                      <p:cBhvr>
                                        <p:cTn id="12" dur="1000"/>
                                        <p:tgtEl>
                                          <p:spTgt spid="27"/>
                                        </p:tgtEl>
                                      </p:cBhvr>
                                    </p:animEffect>
                                  </p:childTnLst>
                                </p:cTn>
                              </p:par>
                            </p:childTnLst>
                          </p:cTn>
                        </p:par>
                        <p:par>
                          <p:cTn id="13" fill="hold">
                            <p:stCondLst>
                              <p:cond delay="1000"/>
                            </p:stCondLst>
                            <p:childTnLst>
                              <p:par>
                                <p:cTn id="14" presetID="10" presetClass="exit" presetSubtype="0" fill="hold" nodeType="afterEffect">
                                  <p:stCondLst>
                                    <p:cond delay="0"/>
                                  </p:stCondLst>
                                  <p:childTnLst>
                                    <p:animEffect transition="out" filter="fade">
                                      <p:cBhvr>
                                        <p:cTn id="15" dur="500"/>
                                        <p:tgtEl>
                                          <p:spTgt spid="34"/>
                                        </p:tgtEl>
                                      </p:cBhvr>
                                    </p:animEffect>
                                    <p:set>
                                      <p:cBhvr>
                                        <p:cTn id="1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829717"/>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sz="5400" dirty="0">
                <a:solidFill>
                  <a:schemeClr val="accent2"/>
                </a:solidFill>
              </a:rPr>
              <a:t>How LUIS works</a:t>
            </a:r>
          </a:p>
        </p:txBody>
      </p:sp>
      <p:sp>
        <p:nvSpPr>
          <p:cNvPr id="17" name="Rectangle 16"/>
          <p:cNvSpPr/>
          <p:nvPr/>
        </p:nvSpPr>
        <p:spPr>
          <a:xfrm>
            <a:off x="427038" y="2963862"/>
            <a:ext cx="4707207" cy="2076246"/>
          </a:xfrm>
          <a:prstGeom prst="rect">
            <a:avLst/>
          </a:prstGeom>
        </p:spPr>
        <p:txBody>
          <a:bodyPr wrap="square" lIns="93256" tIns="46627" rIns="93256" bIns="46627">
            <a:spAutoFit/>
          </a:bodyPr>
          <a:lstStyle/>
          <a:p>
            <a:pPr defTabSz="932230">
              <a:lnSpc>
                <a:spcPct val="80000"/>
              </a:lnSpc>
            </a:pPr>
            <a:r>
              <a:rPr lang="en-US" sz="3200" spc="-150" dirty="0">
                <a:solidFill>
                  <a:schemeClr val="accent2"/>
                </a:solidFill>
                <a:latin typeface="+mj-lt"/>
                <a:cs typeface="Segoe UI  "/>
              </a:rPr>
              <a:t>Deploy the model to an HTTP endpoint:</a:t>
            </a:r>
          </a:p>
          <a:p>
            <a:pPr defTabSz="932230">
              <a:lnSpc>
                <a:spcPct val="90000"/>
              </a:lnSpc>
              <a:spcBef>
                <a:spcPts val="1200"/>
              </a:spcBef>
            </a:pPr>
            <a:r>
              <a:rPr lang="en-US" sz="1600" dirty="0">
                <a:solidFill>
                  <a:schemeClr val="accent6"/>
                </a:solidFill>
                <a:latin typeface="Segoe UI Light"/>
              </a:rPr>
              <a:t>Click the </a:t>
            </a:r>
            <a:r>
              <a:rPr lang="en-US" sz="1600" b="1" dirty="0">
                <a:solidFill>
                  <a:schemeClr val="accent6"/>
                </a:solidFill>
                <a:latin typeface="Segoe UI Light"/>
              </a:rPr>
              <a:t>Publish</a:t>
            </a:r>
            <a:r>
              <a:rPr lang="en-US" sz="1600" dirty="0">
                <a:solidFill>
                  <a:schemeClr val="accent6"/>
                </a:solidFill>
                <a:latin typeface="Segoe UI Light"/>
              </a:rPr>
              <a:t> button in the upper left-hand corner.</a:t>
            </a:r>
          </a:p>
          <a:p>
            <a:pPr defTabSz="932230">
              <a:lnSpc>
                <a:spcPct val="90000"/>
              </a:lnSpc>
              <a:spcBef>
                <a:spcPts val="1200"/>
              </a:spcBef>
            </a:pPr>
            <a:r>
              <a:rPr lang="en-US" sz="1600" dirty="0">
                <a:solidFill>
                  <a:schemeClr val="accent6"/>
                </a:solidFill>
                <a:latin typeface="Segoe UI Light"/>
              </a:rPr>
              <a:t>The URL that you see appear after a few moments makes your model available as a web service.</a:t>
            </a: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1554480" tIns="149187" rIns="91440" bIns="149187" rtlCol="0" anchor="ctr">
              <a:noAutofit/>
            </a:bodyPr>
            <a:lstStyle/>
            <a:p>
              <a:pPr>
                <a:lnSpc>
                  <a:spcPct val="80000"/>
                </a:lnSpc>
              </a:pPr>
              <a:r>
                <a:rPr lang="en-US" sz="3200" dirty="0">
                  <a:solidFill>
                    <a:schemeClr val="bg1"/>
                  </a:solidFill>
                  <a:latin typeface="Segoe UI Light"/>
                  <a:cs typeface="Segoe UI Light"/>
                </a:rPr>
                <a:t>Publish your model</a:t>
              </a:r>
            </a:p>
          </p:txBody>
        </p:sp>
        <p:sp>
          <p:nvSpPr>
            <p:cNvPr id="2" name="Rectangle 1"/>
            <p:cNvSpPr/>
            <p:nvPr/>
          </p:nvSpPr>
          <p:spPr>
            <a:xfrm>
              <a:off x="274638" y="1469112"/>
              <a:ext cx="1066800" cy="10789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5</a:t>
              </a:r>
            </a:p>
          </p:txBody>
        </p:sp>
        <p:sp>
          <p:nvSpPr>
            <p:cNvPr id="12" name="Rectangle 11"/>
            <p:cNvSpPr/>
            <p:nvPr/>
          </p:nvSpPr>
          <p:spPr>
            <a:xfrm>
              <a:off x="1" y="1469112"/>
              <a:ext cx="274636"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16" name="Group 15"/>
          <p:cNvGrpSpPr/>
          <p:nvPr/>
        </p:nvGrpSpPr>
        <p:grpSpPr>
          <a:xfrm>
            <a:off x="5134246" y="1839801"/>
            <a:ext cx="6982464" cy="4793372"/>
            <a:chOff x="12838884" y="-262227"/>
            <a:chExt cx="5380691" cy="3693777"/>
          </a:xfrm>
        </p:grpSpPr>
        <p:grpSp>
          <p:nvGrpSpPr>
            <p:cNvPr id="18" name="Group 17"/>
            <p:cNvGrpSpPr/>
            <p:nvPr/>
          </p:nvGrpSpPr>
          <p:grpSpPr>
            <a:xfrm>
              <a:off x="12838884" y="-262227"/>
              <a:ext cx="5380691" cy="3693777"/>
              <a:chOff x="12838884" y="-262227"/>
              <a:chExt cx="5380691" cy="3693777"/>
            </a:xfrm>
          </p:grpSpPr>
          <p:sp>
            <p:nvSpPr>
              <p:cNvPr id="21"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3" name="Oval 22"/>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9" name="Rectangle 18"/>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9" name="Group 8"/>
          <p:cNvGrpSpPr/>
          <p:nvPr/>
        </p:nvGrpSpPr>
        <p:grpSpPr>
          <a:xfrm>
            <a:off x="5582478" y="2238376"/>
            <a:ext cx="6099907" cy="3900476"/>
            <a:chOff x="5590099" y="2276040"/>
            <a:chExt cx="6041003" cy="3862811"/>
          </a:xfrm>
        </p:grpSpPr>
        <p:pic>
          <p:nvPicPr>
            <p:cNvPr id="24" name="Picture 2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90099" y="5986451"/>
              <a:ext cx="6035552" cy="152400"/>
            </a:xfrm>
            <a:prstGeom prst="rect">
              <a:avLst/>
            </a:prstGeom>
            <a:ln>
              <a:solidFill>
                <a:schemeClr val="accent6">
                  <a:lumMod val="20000"/>
                  <a:lumOff val="80000"/>
                </a:schemeClr>
              </a:solidFill>
            </a:ln>
          </p:spPr>
        </p:pic>
        <p:pic>
          <p:nvPicPr>
            <p:cNvPr id="8" name="Picture 7"/>
            <p:cNvPicPr>
              <a:picLocks noChangeAspect="1"/>
            </p:cNvPicPr>
            <p:nvPr/>
          </p:nvPicPr>
          <p:blipFill>
            <a:blip r:embed="rId4"/>
            <a:stretch>
              <a:fillRect/>
            </a:stretch>
          </p:blipFill>
          <p:spPr>
            <a:xfrm>
              <a:off x="5601635" y="2276040"/>
              <a:ext cx="6029467" cy="3712786"/>
            </a:xfrm>
            <a:prstGeom prst="rect">
              <a:avLst/>
            </a:prstGeom>
          </p:spPr>
        </p:pic>
      </p:grpSp>
    </p:spTree>
    <p:extLst>
      <p:ext uri="{BB962C8B-B14F-4D97-AF65-F5344CB8AC3E}">
        <p14:creationId xmlns:p14="http://schemas.microsoft.com/office/powerpoint/2010/main" val="318061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829717"/>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sp>
        <p:nvSpPr>
          <p:cNvPr id="17" name="Rectangle 16"/>
          <p:cNvSpPr/>
          <p:nvPr/>
        </p:nvSpPr>
        <p:spPr>
          <a:xfrm>
            <a:off x="427038" y="2963862"/>
            <a:ext cx="4707207" cy="3559729"/>
          </a:xfrm>
          <a:prstGeom prst="rect">
            <a:avLst/>
          </a:prstGeom>
        </p:spPr>
        <p:txBody>
          <a:bodyPr wrap="square" lIns="93256" tIns="46627" rIns="93256" bIns="46627">
            <a:spAutoFit/>
          </a:bodyPr>
          <a:lstStyle/>
          <a:p>
            <a:pPr defTabSz="932230">
              <a:lnSpc>
                <a:spcPct val="80000"/>
              </a:lnSpc>
            </a:pPr>
            <a:r>
              <a:rPr lang="en-US" sz="3200" spc="-150" dirty="0">
                <a:solidFill>
                  <a:schemeClr val="accent2"/>
                </a:solidFill>
                <a:latin typeface="+mj-lt"/>
                <a:cs typeface="Segoe UI  "/>
              </a:rPr>
              <a:t>Activate model from your application on any device:</a:t>
            </a:r>
          </a:p>
          <a:p>
            <a:pPr defTabSz="932230">
              <a:lnSpc>
                <a:spcPct val="90000"/>
              </a:lnSpc>
              <a:spcBef>
                <a:spcPts val="1200"/>
              </a:spcBef>
            </a:pPr>
            <a:r>
              <a:rPr lang="en-US" sz="1600" dirty="0">
                <a:solidFill>
                  <a:schemeClr val="accent6"/>
                </a:solidFill>
                <a:latin typeface="Segoe UI Light"/>
              </a:rPr>
              <a:t>Update the URL with the parameter </a:t>
            </a:r>
            <a:br>
              <a:rPr lang="en-US" sz="1600" dirty="0">
                <a:solidFill>
                  <a:schemeClr val="accent6"/>
                </a:solidFill>
                <a:latin typeface="Segoe UI Light"/>
              </a:rPr>
            </a:br>
            <a:r>
              <a:rPr lang="en-US" sz="1600" dirty="0">
                <a:solidFill>
                  <a:schemeClr val="accent6"/>
                </a:solidFill>
                <a:latin typeface="Segoe UI Light"/>
              </a:rPr>
              <a:t>for the user query.</a:t>
            </a:r>
          </a:p>
          <a:p>
            <a:pPr defTabSz="932230">
              <a:lnSpc>
                <a:spcPct val="90000"/>
              </a:lnSpc>
              <a:spcBef>
                <a:spcPts val="1200"/>
              </a:spcBef>
            </a:pPr>
            <a:r>
              <a:rPr lang="en-US" sz="1600" dirty="0">
                <a:solidFill>
                  <a:schemeClr val="accent6"/>
                </a:solidFill>
                <a:latin typeface="Segoe UI Light"/>
              </a:rPr>
              <a:t>The response received from LUIS will </a:t>
            </a:r>
            <a:br>
              <a:rPr lang="en-US" sz="1600" dirty="0">
                <a:solidFill>
                  <a:schemeClr val="accent6"/>
                </a:solidFill>
                <a:latin typeface="Segoe UI Light"/>
              </a:rPr>
            </a:br>
            <a:r>
              <a:rPr lang="en-US" sz="1600" dirty="0">
                <a:solidFill>
                  <a:schemeClr val="accent6"/>
                </a:solidFill>
                <a:latin typeface="Segoe UI Light"/>
              </a:rPr>
              <a:t>contain the list of detected intents </a:t>
            </a:r>
            <a:br>
              <a:rPr lang="en-US" sz="1600" dirty="0">
                <a:solidFill>
                  <a:schemeClr val="accent6"/>
                </a:solidFill>
                <a:latin typeface="Segoe UI Light"/>
              </a:rPr>
            </a:br>
            <a:r>
              <a:rPr lang="en-US" sz="1600" dirty="0">
                <a:solidFill>
                  <a:schemeClr val="accent6"/>
                </a:solidFill>
                <a:latin typeface="Segoe UI Light"/>
              </a:rPr>
              <a:t>and entities together with the </a:t>
            </a:r>
            <a:br>
              <a:rPr lang="en-US" sz="1600" dirty="0">
                <a:solidFill>
                  <a:schemeClr val="accent6"/>
                </a:solidFill>
                <a:latin typeface="Segoe UI Light"/>
              </a:rPr>
            </a:br>
            <a:r>
              <a:rPr lang="en-US" sz="1600" dirty="0">
                <a:solidFill>
                  <a:schemeClr val="accent6"/>
                </a:solidFill>
                <a:latin typeface="Segoe UI Light"/>
              </a:rPr>
              <a:t>confidence scores.</a:t>
            </a:r>
          </a:p>
          <a:p>
            <a:pPr defTabSz="932230">
              <a:lnSpc>
                <a:spcPct val="90000"/>
              </a:lnSpc>
              <a:spcBef>
                <a:spcPts val="1200"/>
              </a:spcBef>
            </a:pPr>
            <a:r>
              <a:rPr lang="en-US" sz="1600" dirty="0">
                <a:solidFill>
                  <a:schemeClr val="accent6"/>
                </a:solidFill>
                <a:latin typeface="Segoe UI Light"/>
              </a:rPr>
              <a:t>You can now use this information in </a:t>
            </a:r>
            <a:br>
              <a:rPr lang="en-US" sz="1600" dirty="0">
                <a:solidFill>
                  <a:schemeClr val="accent6"/>
                </a:solidFill>
                <a:latin typeface="Segoe UI Light"/>
              </a:rPr>
            </a:br>
            <a:r>
              <a:rPr lang="en-US" sz="1600" dirty="0">
                <a:solidFill>
                  <a:schemeClr val="accent6"/>
                </a:solidFill>
                <a:latin typeface="Segoe UI Light"/>
              </a:rPr>
              <a:t>your app.  For our example, we could </a:t>
            </a:r>
            <a:br>
              <a:rPr lang="en-US" sz="1600" dirty="0">
                <a:solidFill>
                  <a:schemeClr val="accent6"/>
                </a:solidFill>
                <a:latin typeface="Segoe UI Light"/>
              </a:rPr>
            </a:br>
            <a:r>
              <a:rPr lang="en-US" sz="1600" dirty="0">
                <a:solidFill>
                  <a:schemeClr val="accent6"/>
                </a:solidFill>
                <a:latin typeface="Segoe UI Light"/>
              </a:rPr>
              <a:t>next call the weather service and </a:t>
            </a:r>
            <a:br>
              <a:rPr lang="en-US" sz="1600" dirty="0">
                <a:solidFill>
                  <a:schemeClr val="accent6"/>
                </a:solidFill>
                <a:latin typeface="Segoe UI Light"/>
              </a:rPr>
            </a:br>
            <a:r>
              <a:rPr lang="en-US" sz="1600" dirty="0">
                <a:solidFill>
                  <a:schemeClr val="accent6"/>
                </a:solidFill>
                <a:latin typeface="Segoe UI Light"/>
              </a:rPr>
              <a:t>display the response in our app UI:</a:t>
            </a: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1554480" tIns="149187" rIns="91440" bIns="149187" rtlCol="0" anchor="ctr">
              <a:noAutofit/>
            </a:bodyPr>
            <a:lstStyle/>
            <a:p>
              <a:pPr>
                <a:lnSpc>
                  <a:spcPct val="80000"/>
                </a:lnSpc>
              </a:pPr>
              <a:r>
                <a:rPr lang="en-US" sz="3200" dirty="0">
                  <a:solidFill>
                    <a:schemeClr val="bg1"/>
                  </a:solidFill>
                  <a:latin typeface="Segoe UI Light"/>
                  <a:cs typeface="Segoe UI Light"/>
                </a:rPr>
                <a:t>Use the model in </a:t>
              </a:r>
            </a:p>
            <a:p>
              <a:pPr>
                <a:lnSpc>
                  <a:spcPct val="80000"/>
                </a:lnSpc>
              </a:pPr>
              <a:r>
                <a:rPr lang="en-US" sz="3200" dirty="0">
                  <a:solidFill>
                    <a:schemeClr val="bg1"/>
                  </a:solidFill>
                  <a:latin typeface="Segoe UI Light"/>
                  <a:cs typeface="Segoe UI Light"/>
                </a:rPr>
                <a:t>your application</a:t>
              </a:r>
            </a:p>
          </p:txBody>
        </p:sp>
        <p:sp>
          <p:nvSpPr>
            <p:cNvPr id="2" name="Rectangle 1"/>
            <p:cNvSpPr/>
            <p:nvPr/>
          </p:nvSpPr>
          <p:spPr>
            <a:xfrm>
              <a:off x="274638" y="1469112"/>
              <a:ext cx="1066800" cy="10789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6</a:t>
              </a:r>
            </a:p>
          </p:txBody>
        </p:sp>
        <p:sp>
          <p:nvSpPr>
            <p:cNvPr id="12" name="Rectangle 11"/>
            <p:cNvSpPr/>
            <p:nvPr/>
          </p:nvSpPr>
          <p:spPr>
            <a:xfrm>
              <a:off x="1" y="1469112"/>
              <a:ext cx="274636"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7" name="Group 6"/>
          <p:cNvGrpSpPr/>
          <p:nvPr/>
        </p:nvGrpSpPr>
        <p:grpSpPr>
          <a:xfrm>
            <a:off x="5134246" y="1839801"/>
            <a:ext cx="6982464" cy="4793372"/>
            <a:chOff x="5134246" y="1839801"/>
            <a:chExt cx="6982464" cy="4793372"/>
          </a:xfrm>
        </p:grpSpPr>
        <p:grpSp>
          <p:nvGrpSpPr>
            <p:cNvPr id="16" name="Group 15"/>
            <p:cNvGrpSpPr/>
            <p:nvPr/>
          </p:nvGrpSpPr>
          <p:grpSpPr>
            <a:xfrm>
              <a:off x="5134246" y="1839801"/>
              <a:ext cx="6982464" cy="4793372"/>
              <a:chOff x="12838884" y="-262227"/>
              <a:chExt cx="5380691" cy="3693777"/>
            </a:xfrm>
          </p:grpSpPr>
          <p:grpSp>
            <p:nvGrpSpPr>
              <p:cNvPr id="18" name="Group 17"/>
              <p:cNvGrpSpPr/>
              <p:nvPr/>
            </p:nvGrpSpPr>
            <p:grpSpPr>
              <a:xfrm>
                <a:off x="12838884" y="-262227"/>
                <a:ext cx="5380691" cy="3693777"/>
                <a:chOff x="12838884" y="-262227"/>
                <a:chExt cx="5380691" cy="3693777"/>
              </a:xfrm>
            </p:grpSpPr>
            <p:sp>
              <p:nvSpPr>
                <p:cNvPr id="21"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3" name="Oval 22"/>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9" name="Rectangle 18"/>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6" name="Group 5"/>
            <p:cNvGrpSpPr/>
            <p:nvPr/>
          </p:nvGrpSpPr>
          <p:grpSpPr>
            <a:xfrm>
              <a:off x="5612959" y="2356958"/>
              <a:ext cx="6035552" cy="3797133"/>
              <a:chOff x="5612959" y="2356958"/>
              <a:chExt cx="6035552" cy="3797133"/>
            </a:xfrm>
          </p:grpSpPr>
          <p:pic>
            <p:nvPicPr>
              <p:cNvPr id="35" name="Picture 34"/>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6824"/>
              <a:stretch/>
            </p:blipFill>
            <p:spPr>
              <a:xfrm>
                <a:off x="5612959" y="2356958"/>
                <a:ext cx="6035552" cy="3765307"/>
              </a:xfrm>
              <a:prstGeom prst="rect">
                <a:avLst/>
              </a:prstGeom>
              <a:ln>
                <a:solidFill>
                  <a:schemeClr val="accent6">
                    <a:lumMod val="20000"/>
                    <a:lumOff val="80000"/>
                  </a:schemeClr>
                </a:solidFill>
              </a:ln>
            </p:spPr>
          </p:pic>
          <p:pic>
            <p:nvPicPr>
              <p:cNvPr id="36" name="Picture 3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612959" y="6001691"/>
                <a:ext cx="6035552" cy="152400"/>
              </a:xfrm>
              <a:prstGeom prst="rect">
                <a:avLst/>
              </a:prstGeom>
              <a:ln>
                <a:solidFill>
                  <a:schemeClr val="accent6">
                    <a:lumMod val="20000"/>
                    <a:lumOff val="80000"/>
                  </a:schemeClr>
                </a:solidFill>
              </a:ln>
            </p:spPr>
          </p:pic>
        </p:grpSp>
      </p:grpSp>
      <p:sp>
        <p:nvSpPr>
          <p:cNvPr id="3" name="Title 2"/>
          <p:cNvSpPr>
            <a:spLocks noGrp="1"/>
          </p:cNvSpPr>
          <p:nvPr>
            <p:ph type="title"/>
          </p:nvPr>
        </p:nvSpPr>
        <p:spPr/>
        <p:txBody>
          <a:bodyPr>
            <a:normAutofit/>
          </a:bodyPr>
          <a:lstStyle/>
          <a:p>
            <a:r>
              <a:rPr lang="en-US" sz="5400" dirty="0">
                <a:solidFill>
                  <a:schemeClr val="accent2"/>
                </a:solidFill>
              </a:rPr>
              <a:t>How LUIS works</a:t>
            </a:r>
          </a:p>
        </p:txBody>
      </p:sp>
      <p:grpSp>
        <p:nvGrpSpPr>
          <p:cNvPr id="5" name="Group 4"/>
          <p:cNvGrpSpPr/>
          <p:nvPr/>
        </p:nvGrpSpPr>
        <p:grpSpPr>
          <a:xfrm>
            <a:off x="5761037" y="2500125"/>
            <a:ext cx="4953000" cy="2900416"/>
            <a:chOff x="1656961" y="2794023"/>
            <a:chExt cx="5364933" cy="3141639"/>
          </a:xfrm>
        </p:grpSpPr>
        <p:grpSp>
          <p:nvGrpSpPr>
            <p:cNvPr id="30" name="Group 29"/>
            <p:cNvGrpSpPr/>
            <p:nvPr/>
          </p:nvGrpSpPr>
          <p:grpSpPr>
            <a:xfrm>
              <a:off x="1656961" y="2794023"/>
              <a:ext cx="5364933" cy="3141639"/>
              <a:chOff x="6942137" y="3430712"/>
              <a:chExt cx="4476750" cy="3484361"/>
            </a:xfrm>
          </p:grpSpPr>
          <p:sp>
            <p:nvSpPr>
              <p:cNvPr id="32" name="Rectangle 31"/>
              <p:cNvSpPr/>
              <p:nvPr/>
            </p:nvSpPr>
            <p:spPr>
              <a:xfrm>
                <a:off x="6942137" y="3430712"/>
                <a:ext cx="4476750" cy="3484361"/>
              </a:xfrm>
              <a:prstGeom prst="rect">
                <a:avLst/>
              </a:prstGeom>
              <a:solidFill>
                <a:schemeClr val="accent6"/>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11265918" y="3484797"/>
                <a:ext cx="115438" cy="1537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6"/>
                    </a:solidFill>
                  </a:rPr>
                  <a:t>X</a:t>
                </a:r>
              </a:p>
            </p:txBody>
          </p:sp>
        </p:grpSp>
        <p:pic>
          <p:nvPicPr>
            <p:cNvPr id="26" name="Picture 25"/>
            <p:cNvPicPr>
              <a:picLocks noChangeAspect="1"/>
            </p:cNvPicPr>
            <p:nvPr/>
          </p:nvPicPr>
          <p:blipFill>
            <a:blip r:embed="rId6"/>
            <a:stretch>
              <a:fillRect/>
            </a:stretch>
          </p:blipFill>
          <p:spPr>
            <a:xfrm>
              <a:off x="1693157" y="3017269"/>
              <a:ext cx="5292540" cy="2866793"/>
            </a:xfrm>
            <a:prstGeom prst="rect">
              <a:avLst/>
            </a:prstGeom>
          </p:spPr>
        </p:pic>
      </p:grpSp>
      <p:pic>
        <p:nvPicPr>
          <p:cNvPr id="27" name="Picture 26"/>
          <p:cNvPicPr>
            <a:picLocks noChangeAspect="1"/>
          </p:cNvPicPr>
          <p:nvPr/>
        </p:nvPicPr>
        <p:blipFill>
          <a:blip r:embed="rId7"/>
          <a:stretch>
            <a:fillRect/>
          </a:stretch>
        </p:blipFill>
        <p:spPr>
          <a:xfrm>
            <a:off x="9998683" y="3529685"/>
            <a:ext cx="1497542" cy="2381250"/>
          </a:xfrm>
          <a:prstGeom prst="rect">
            <a:avLst/>
          </a:prstGeom>
          <a:ln w="19050">
            <a:solidFill>
              <a:schemeClr val="accent1"/>
            </a:solidFill>
          </a:ln>
        </p:spPr>
      </p:pic>
      <p:grpSp>
        <p:nvGrpSpPr>
          <p:cNvPr id="39" name="Group 38"/>
          <p:cNvGrpSpPr/>
          <p:nvPr/>
        </p:nvGrpSpPr>
        <p:grpSpPr>
          <a:xfrm>
            <a:off x="6675437" y="4602162"/>
            <a:ext cx="3323246" cy="304800"/>
            <a:chOff x="6392328" y="3069598"/>
            <a:chExt cx="3323246" cy="304800"/>
          </a:xfrm>
        </p:grpSpPr>
        <p:grpSp>
          <p:nvGrpSpPr>
            <p:cNvPr id="40" name="Group 39"/>
            <p:cNvGrpSpPr/>
            <p:nvPr/>
          </p:nvGrpSpPr>
          <p:grpSpPr>
            <a:xfrm>
              <a:off x="6392328" y="3069598"/>
              <a:ext cx="304800" cy="304800"/>
              <a:chOff x="7666037" y="948335"/>
              <a:chExt cx="775690" cy="775690"/>
            </a:xfrm>
          </p:grpSpPr>
          <p:sp>
            <p:nvSpPr>
              <p:cNvPr id="42" name="Oval 41"/>
              <p:cNvSpPr/>
              <p:nvPr/>
            </p:nvSpPr>
            <p:spPr>
              <a:xfrm>
                <a:off x="7666037" y="948335"/>
                <a:ext cx="775690" cy="77569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825282" y="1107580"/>
                <a:ext cx="457200" cy="457200"/>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p:cNvCxnSpPr>
              <a:stCxn id="42" idx="6"/>
            </p:cNvCxnSpPr>
            <p:nvPr/>
          </p:nvCxnSpPr>
          <p:spPr>
            <a:xfrm>
              <a:off x="6697128" y="3221998"/>
              <a:ext cx="3018446"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856037" y="3954462"/>
            <a:ext cx="1546402" cy="3094036"/>
            <a:chOff x="3856037" y="4813058"/>
            <a:chExt cx="1546402" cy="3094036"/>
          </a:xfrm>
        </p:grpSpPr>
        <p:grpSp>
          <p:nvGrpSpPr>
            <p:cNvPr id="15" name="Group 14"/>
            <p:cNvGrpSpPr/>
            <p:nvPr/>
          </p:nvGrpSpPr>
          <p:grpSpPr>
            <a:xfrm>
              <a:off x="3856037" y="4813058"/>
              <a:ext cx="1546402" cy="3094036"/>
              <a:chOff x="3856037" y="4813058"/>
              <a:chExt cx="1546402" cy="3094036"/>
            </a:xfrm>
          </p:grpSpPr>
          <p:grpSp>
            <p:nvGrpSpPr>
              <p:cNvPr id="44" name="Group 43"/>
              <p:cNvGrpSpPr/>
              <p:nvPr/>
            </p:nvGrpSpPr>
            <p:grpSpPr>
              <a:xfrm>
                <a:off x="3856037" y="4813058"/>
                <a:ext cx="1546402" cy="3094036"/>
                <a:chOff x="9886375" y="3232596"/>
                <a:chExt cx="1720013" cy="3441393"/>
              </a:xfrm>
            </p:grpSpPr>
            <p:sp>
              <p:nvSpPr>
                <p:cNvPr id="45" name="Freeform 24"/>
                <p:cNvSpPr>
                  <a:spLocks/>
                </p:cNvSpPr>
                <p:nvPr/>
              </p:nvSpPr>
              <p:spPr bwMode="auto">
                <a:xfrm flipH="1">
                  <a:off x="9886375" y="3232596"/>
                  <a:ext cx="1720013" cy="3441393"/>
                </a:xfrm>
                <a:custGeom>
                  <a:avLst/>
                  <a:gdLst>
                    <a:gd name="T0" fmla="*/ 223 w 223"/>
                    <a:gd name="T1" fmla="*/ 441 h 450"/>
                    <a:gd name="T2" fmla="*/ 214 w 223"/>
                    <a:gd name="T3" fmla="*/ 450 h 450"/>
                    <a:gd name="T4" fmla="*/ 9 w 223"/>
                    <a:gd name="T5" fmla="*/ 450 h 450"/>
                    <a:gd name="T6" fmla="*/ 0 w 223"/>
                    <a:gd name="T7" fmla="*/ 441 h 450"/>
                    <a:gd name="T8" fmla="*/ 0 w 223"/>
                    <a:gd name="T9" fmla="*/ 10 h 450"/>
                    <a:gd name="T10" fmla="*/ 9 w 223"/>
                    <a:gd name="T11" fmla="*/ 0 h 450"/>
                    <a:gd name="T12" fmla="*/ 214 w 223"/>
                    <a:gd name="T13" fmla="*/ 0 h 450"/>
                    <a:gd name="T14" fmla="*/ 223 w 223"/>
                    <a:gd name="T15" fmla="*/ 10 h 450"/>
                    <a:gd name="T16" fmla="*/ 223 w 223"/>
                    <a:gd name="T17" fmla="*/ 44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50">
                      <a:moveTo>
                        <a:pt x="223" y="441"/>
                      </a:moveTo>
                      <a:cubicBezTo>
                        <a:pt x="223" y="446"/>
                        <a:pt x="219" y="450"/>
                        <a:pt x="214" y="450"/>
                      </a:cubicBezTo>
                      <a:cubicBezTo>
                        <a:pt x="9" y="450"/>
                        <a:pt x="9" y="450"/>
                        <a:pt x="9" y="450"/>
                      </a:cubicBezTo>
                      <a:cubicBezTo>
                        <a:pt x="4" y="450"/>
                        <a:pt x="0" y="446"/>
                        <a:pt x="0" y="441"/>
                      </a:cubicBezTo>
                      <a:cubicBezTo>
                        <a:pt x="0" y="10"/>
                        <a:pt x="0" y="10"/>
                        <a:pt x="0" y="10"/>
                      </a:cubicBezTo>
                      <a:cubicBezTo>
                        <a:pt x="0" y="4"/>
                        <a:pt x="4" y="0"/>
                        <a:pt x="9" y="0"/>
                      </a:cubicBezTo>
                      <a:cubicBezTo>
                        <a:pt x="214" y="0"/>
                        <a:pt x="214" y="0"/>
                        <a:pt x="214" y="0"/>
                      </a:cubicBezTo>
                      <a:cubicBezTo>
                        <a:pt x="219" y="0"/>
                        <a:pt x="223" y="4"/>
                        <a:pt x="223" y="10"/>
                      </a:cubicBezTo>
                      <a:lnTo>
                        <a:pt x="223" y="441"/>
                      </a:lnTo>
                      <a:close/>
                    </a:path>
                  </a:pathLst>
                </a:custGeom>
                <a:solidFill>
                  <a:schemeClr val="bg1"/>
                </a:solidFill>
                <a:ln w="76200">
                  <a:solidFill>
                    <a:schemeClr val="bg2">
                      <a:lumMod val="90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4"/>
                <p:cNvSpPr>
                  <a:spLocks/>
                </p:cNvSpPr>
                <p:nvPr/>
              </p:nvSpPr>
              <p:spPr bwMode="auto">
                <a:xfrm flipH="1">
                  <a:off x="9886375" y="3232596"/>
                  <a:ext cx="1720013" cy="3441393"/>
                </a:xfrm>
                <a:custGeom>
                  <a:avLst/>
                  <a:gdLst>
                    <a:gd name="T0" fmla="*/ 223 w 223"/>
                    <a:gd name="T1" fmla="*/ 441 h 450"/>
                    <a:gd name="T2" fmla="*/ 214 w 223"/>
                    <a:gd name="T3" fmla="*/ 450 h 450"/>
                    <a:gd name="T4" fmla="*/ 9 w 223"/>
                    <a:gd name="T5" fmla="*/ 450 h 450"/>
                    <a:gd name="T6" fmla="*/ 0 w 223"/>
                    <a:gd name="T7" fmla="*/ 441 h 450"/>
                    <a:gd name="T8" fmla="*/ 0 w 223"/>
                    <a:gd name="T9" fmla="*/ 10 h 450"/>
                    <a:gd name="T10" fmla="*/ 9 w 223"/>
                    <a:gd name="T11" fmla="*/ 0 h 450"/>
                    <a:gd name="T12" fmla="*/ 214 w 223"/>
                    <a:gd name="T13" fmla="*/ 0 h 450"/>
                    <a:gd name="T14" fmla="*/ 223 w 223"/>
                    <a:gd name="T15" fmla="*/ 10 h 450"/>
                    <a:gd name="T16" fmla="*/ 223 w 223"/>
                    <a:gd name="T17" fmla="*/ 44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50">
                      <a:moveTo>
                        <a:pt x="223" y="441"/>
                      </a:moveTo>
                      <a:cubicBezTo>
                        <a:pt x="223" y="446"/>
                        <a:pt x="219" y="450"/>
                        <a:pt x="214" y="450"/>
                      </a:cubicBezTo>
                      <a:cubicBezTo>
                        <a:pt x="9" y="450"/>
                        <a:pt x="9" y="450"/>
                        <a:pt x="9" y="450"/>
                      </a:cubicBezTo>
                      <a:cubicBezTo>
                        <a:pt x="4" y="450"/>
                        <a:pt x="0" y="446"/>
                        <a:pt x="0" y="441"/>
                      </a:cubicBezTo>
                      <a:cubicBezTo>
                        <a:pt x="0" y="10"/>
                        <a:pt x="0" y="10"/>
                        <a:pt x="0" y="10"/>
                      </a:cubicBezTo>
                      <a:cubicBezTo>
                        <a:pt x="0" y="4"/>
                        <a:pt x="4" y="0"/>
                        <a:pt x="9" y="0"/>
                      </a:cubicBezTo>
                      <a:cubicBezTo>
                        <a:pt x="214" y="0"/>
                        <a:pt x="214" y="0"/>
                        <a:pt x="214" y="0"/>
                      </a:cubicBezTo>
                      <a:cubicBezTo>
                        <a:pt x="219" y="0"/>
                        <a:pt x="223" y="4"/>
                        <a:pt x="223" y="10"/>
                      </a:cubicBezTo>
                      <a:lnTo>
                        <a:pt x="223" y="441"/>
                      </a:lnTo>
                      <a:close/>
                    </a:path>
                  </a:pathLst>
                </a:custGeom>
                <a:solidFill>
                  <a:schemeClr val="bg1"/>
                </a:solidFill>
                <a:ln w="38100">
                  <a:solidFill>
                    <a:schemeClr val="bg1">
                      <a:lumMod val="9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46"/>
                <p:cNvSpPr>
                  <a:spLocks noChangeArrowheads="1"/>
                </p:cNvSpPr>
                <p:nvPr/>
              </p:nvSpPr>
              <p:spPr bwMode="auto">
                <a:xfrm flipH="1">
                  <a:off x="10031985" y="3768498"/>
                  <a:ext cx="1428794" cy="2377337"/>
                </a:xfrm>
                <a:prstGeom prst="rect">
                  <a:avLst/>
                </a:prstGeom>
                <a:solidFill>
                  <a:schemeClr val="accent1"/>
                </a:solidFill>
                <a:ln>
                  <a:solidFill>
                    <a:schemeClr val="bg2">
                      <a:lumMod val="90000"/>
                    </a:schemeClr>
                  </a:solid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47"/>
                <p:cNvSpPr>
                  <a:spLocks/>
                </p:cNvSpPr>
                <p:nvPr/>
              </p:nvSpPr>
              <p:spPr bwMode="auto">
                <a:xfrm flipH="1">
                  <a:off x="10631165" y="6291754"/>
                  <a:ext cx="236933" cy="228567"/>
                </a:xfrm>
                <a:prstGeom prst="ellipse">
                  <a:avLst/>
                </a:prstGeom>
                <a:solidFill>
                  <a:schemeClr val="bg1"/>
                </a:solidFill>
                <a:ln w="19050">
                  <a:solidFill>
                    <a:schemeClr val="bg2">
                      <a:lumMod val="90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ounded Rectangle 28"/>
                <p:cNvSpPr>
                  <a:spLocks noChangeArrowheads="1"/>
                </p:cNvSpPr>
                <p:nvPr/>
              </p:nvSpPr>
              <p:spPr bwMode="auto">
                <a:xfrm flipH="1">
                  <a:off x="10469713" y="3436055"/>
                  <a:ext cx="559839" cy="76452"/>
                </a:xfrm>
                <a:prstGeom prst="roundRect">
                  <a:avLst>
                    <a:gd name="adj" fmla="val 50000"/>
                  </a:avLst>
                </a:prstGeom>
                <a:solidFill>
                  <a:schemeClr val="tx1">
                    <a:lumMod val="50000"/>
                    <a:lumOff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2"/>
                <p:cNvSpPr>
                  <a:spLocks noChangeArrowheads="1"/>
                </p:cNvSpPr>
                <p:nvPr/>
              </p:nvSpPr>
              <p:spPr bwMode="auto">
                <a:xfrm flipH="1">
                  <a:off x="10321472" y="3435901"/>
                  <a:ext cx="74502" cy="76760"/>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4" name="Sun 13"/>
              <p:cNvSpPr/>
              <p:nvPr/>
            </p:nvSpPr>
            <p:spPr>
              <a:xfrm>
                <a:off x="4319323" y="6268650"/>
                <a:ext cx="619830" cy="61983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3986703" y="5302488"/>
              <a:ext cx="1278456" cy="18748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t>What’s the weather in Berlin</a:t>
              </a:r>
            </a:p>
            <a:p>
              <a:endParaRPr lang="en-US" sz="800" dirty="0"/>
            </a:p>
            <a:p>
              <a:r>
                <a:rPr lang="en-US" sz="800" dirty="0"/>
                <a:t>The weather is sunny with a temperature of 88°F. </a:t>
              </a:r>
              <a:r>
                <a:rPr lang="en-US" sz="600" dirty="0"/>
                <a:t>(data provided by </a:t>
              </a:r>
              <a:r>
                <a:rPr lang="en-US" sz="600" dirty="0" err="1"/>
                <a:t>Foreca</a:t>
              </a:r>
              <a:r>
                <a:rPr lang="en-US" sz="600" dirty="0"/>
                <a:t> http://www.foreca.com)</a:t>
              </a:r>
              <a:endParaRPr lang="en-US" sz="500" dirty="0"/>
            </a:p>
          </p:txBody>
        </p:sp>
      </p:grpSp>
    </p:spTree>
    <p:extLst>
      <p:ext uri="{BB962C8B-B14F-4D97-AF65-F5344CB8AC3E}">
        <p14:creationId xmlns:p14="http://schemas.microsoft.com/office/powerpoint/2010/main" val="198202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3"/>
          <a:srcRect l="53929" t="21908" r="3889" b="11797"/>
          <a:stretch/>
        </p:blipFill>
        <p:spPr/>
      </p:pic>
      <p:sp>
        <p:nvSpPr>
          <p:cNvPr id="3" name="Text Placeholder 2"/>
          <p:cNvSpPr>
            <a:spLocks noGrp="1"/>
          </p:cNvSpPr>
          <p:nvPr>
            <p:ph type="body" sz="quarter" idx="11"/>
          </p:nvPr>
        </p:nvSpPr>
        <p:spPr/>
        <p:txBody>
          <a:bodyPr/>
          <a:lstStyle/>
          <a:p>
            <a:r>
              <a:rPr lang="en-US" dirty="0"/>
              <a:t>Advanced features</a:t>
            </a:r>
          </a:p>
        </p:txBody>
      </p:sp>
    </p:spTree>
    <p:extLst>
      <p:ext uri="{BB962C8B-B14F-4D97-AF65-F5344CB8AC3E}">
        <p14:creationId xmlns:p14="http://schemas.microsoft.com/office/powerpoint/2010/main" val="47112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1" y="2354261"/>
            <a:ext cx="12436474" cy="464026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18" tIns="146255" rIns="182818" bIns="146255"/>
          <a:lstStyle/>
          <a:p>
            <a:pPr algn="ctr" defTabSz="932110">
              <a:lnSpc>
                <a:spcPct val="90000"/>
              </a:lnSpc>
              <a:defRPr/>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Autofit/>
          </a:bodyPr>
          <a:lstStyle/>
          <a:p>
            <a:r>
              <a:rPr lang="en-US" sz="5400" dirty="0">
                <a:solidFill>
                  <a:schemeClr val="accent2"/>
                </a:solidFill>
              </a:rPr>
              <a:t>Why Microsoft Cognitive Services?</a:t>
            </a:r>
          </a:p>
        </p:txBody>
      </p:sp>
      <p:grpSp>
        <p:nvGrpSpPr>
          <p:cNvPr id="20" name="Group 19"/>
          <p:cNvGrpSpPr/>
          <p:nvPr/>
        </p:nvGrpSpPr>
        <p:grpSpPr>
          <a:xfrm>
            <a:off x="-1" y="1973262"/>
            <a:ext cx="12436475" cy="1078992"/>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506959" y="3230780"/>
              <a:ext cx="938077" cy="584775"/>
            </a:xfrm>
            <a:prstGeom prst="rect">
              <a:avLst/>
            </a:prstGeom>
            <a:grpFill/>
          </p:spPr>
          <p:txBody>
            <a:bodyPr wrap="none" rtlCol="0" anchor="ctr">
              <a:spAutoFit/>
            </a:bodyPr>
            <a:lstStyle/>
            <a:p>
              <a:pPr defTabSz="932597"/>
              <a:r>
                <a:rPr lang="en-US" sz="3200" dirty="0">
                  <a:solidFill>
                    <a:schemeClr val="bg2"/>
                  </a:solidFill>
                  <a:latin typeface="Segoe UI Light"/>
                  <a:cs typeface="Segoe UI Semilight" panose="020B0402040204020203" pitchFamily="34" charset="0"/>
                </a:rPr>
                <a:t>Easy</a:t>
              </a:r>
            </a:p>
          </p:txBody>
        </p:sp>
        <p:sp>
          <p:nvSpPr>
            <p:cNvPr id="40" name="TextBox 39"/>
            <p:cNvSpPr txBox="1"/>
            <p:nvPr/>
          </p:nvSpPr>
          <p:spPr>
            <a:xfrm>
              <a:off x="5417124" y="3230780"/>
              <a:ext cx="1446230" cy="584775"/>
            </a:xfrm>
            <a:prstGeom prst="rect">
              <a:avLst/>
            </a:prstGeom>
            <a:grpFill/>
          </p:spPr>
          <p:txBody>
            <a:bodyPr wrap="none" rtlCol="0" anchor="ctr">
              <a:spAutoFit/>
            </a:bodyPr>
            <a:lstStyle/>
            <a:p>
              <a:pPr defTabSz="932597"/>
              <a:r>
                <a:rPr lang="en-US" sz="3200" dirty="0">
                  <a:solidFill>
                    <a:schemeClr val="bg2"/>
                  </a:solidFill>
                  <a:latin typeface="Segoe UI Light"/>
                  <a:cs typeface="Segoe UI Semilight" panose="020B0402040204020203" pitchFamily="34" charset="0"/>
                </a:rPr>
                <a:t>Flexible</a:t>
              </a:r>
            </a:p>
          </p:txBody>
        </p:sp>
        <p:sp>
          <p:nvSpPr>
            <p:cNvPr id="41" name="TextBox 40"/>
            <p:cNvSpPr txBox="1"/>
            <p:nvPr/>
          </p:nvSpPr>
          <p:spPr>
            <a:xfrm>
              <a:off x="9717045" y="3230780"/>
              <a:ext cx="1253485" cy="584775"/>
            </a:xfrm>
            <a:prstGeom prst="rect">
              <a:avLst/>
            </a:prstGeom>
            <a:grpFill/>
          </p:spPr>
          <p:txBody>
            <a:bodyPr wrap="none" rtlCol="0" anchor="ctr">
              <a:spAutoFit/>
            </a:bodyPr>
            <a:lstStyle/>
            <a:p>
              <a:pPr defTabSz="932597"/>
              <a:r>
                <a:rPr lang="en-US" sz="3200" dirty="0">
                  <a:solidFill>
                    <a:schemeClr val="bg2"/>
                  </a:solidFill>
                  <a:latin typeface="Segoe UI Light"/>
                  <a:cs typeface="Segoe UI Semilight" panose="020B0402040204020203" pitchFamily="34" charset="0"/>
                </a:rPr>
                <a:t>Tested</a:t>
              </a:r>
            </a:p>
          </p:txBody>
        </p:sp>
      </p:grpSp>
      <p:sp>
        <p:nvSpPr>
          <p:cNvPr id="42" name="Rectangle 41"/>
          <p:cNvSpPr/>
          <p:nvPr/>
        </p:nvSpPr>
        <p:spPr>
          <a:xfrm>
            <a:off x="427038" y="390202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accent6"/>
                </a:solidFill>
                <a:cs typeface="Segoe UI Semilight" panose="020B0402040204020203" pitchFamily="34" charset="0"/>
              </a:rPr>
              <a:t>Simple to add: just a few lines of code required</a:t>
            </a:r>
          </a:p>
        </p:txBody>
      </p:sp>
      <p:sp>
        <p:nvSpPr>
          <p:cNvPr id="4" name="Rectangle 3"/>
          <p:cNvSpPr/>
          <p:nvPr/>
        </p:nvSpPr>
        <p:spPr>
          <a:xfrm>
            <a:off x="427038" y="311626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accent6"/>
                </a:solidFill>
                <a:cs typeface="Segoe UI Semilight" panose="020B0402040204020203" pitchFamily="34" charset="0"/>
              </a:rPr>
              <a:t>Roll your own with REST APIs</a:t>
            </a:r>
          </a:p>
        </p:txBody>
      </p:sp>
      <p:grpSp>
        <p:nvGrpSpPr>
          <p:cNvPr id="21" name="Group 20"/>
          <p:cNvGrpSpPr/>
          <p:nvPr/>
        </p:nvGrpSpPr>
        <p:grpSpPr>
          <a:xfrm>
            <a:off x="427038" y="4687783"/>
            <a:ext cx="3775556" cy="1857480"/>
            <a:chOff x="427038" y="5361173"/>
            <a:chExt cx="3775556" cy="1857480"/>
          </a:xfrm>
          <a:solidFill>
            <a:schemeClr val="bg1"/>
          </a:solidFill>
        </p:grpSpPr>
        <p:sp>
          <p:nvSpPr>
            <p:cNvPr id="52" name="Rectangle 51"/>
            <p:cNvSpPr/>
            <p:nvPr/>
          </p:nvSpPr>
          <p:spPr>
            <a:xfrm>
              <a:off x="427038" y="5361173"/>
              <a:ext cx="3775556"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dirty="0">
                <a:solidFill>
                  <a:srgbClr val="505050"/>
                </a:solidFill>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stretch>
                  <a:fillRect/>
                </a:stretch>
              </p:blipFill>
              <p:spPr>
                <a:xfrm>
                  <a:off x="952844" y="5572143"/>
                  <a:ext cx="1091279" cy="1091279"/>
                </a:xfrm>
                <a:prstGeom prst="rect">
                  <a:avLst/>
                </a:prstGeom>
                <a:grpFill/>
              </p:spPr>
            </p:pic>
            <p:sp>
              <p:nvSpPr>
                <p:cNvPr id="23" name="TextBox 22"/>
                <p:cNvSpPr txBox="1"/>
                <p:nvPr/>
              </p:nvSpPr>
              <p:spPr>
                <a:xfrm>
                  <a:off x="880828" y="5741240"/>
                  <a:ext cx="1209112" cy="757463"/>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b="1" dirty="0">
                      <a:solidFill>
                        <a:schemeClr val="bg1"/>
                      </a:solidFill>
                      <a:latin typeface="Segoe UI Semibold" panose="020B0702040204020203" pitchFamily="34" charset="0"/>
                      <a:cs typeface="Segoe UI Semibold" panose="020B0702040204020203" pitchFamily="34" charset="0"/>
                    </a:rPr>
                    <a:t>GET A</a:t>
                  </a:r>
                  <a:br>
                    <a:rPr lang="en-US" sz="1400" b="1" dirty="0">
                      <a:solidFill>
                        <a:schemeClr val="bg1"/>
                      </a:solidFill>
                      <a:latin typeface="Segoe UI Semibold" panose="020B0702040204020203" pitchFamily="34" charset="0"/>
                      <a:cs typeface="Segoe UI Semibold" panose="020B0702040204020203" pitchFamily="34" charset="0"/>
                    </a:rPr>
                  </a:br>
                  <a:r>
                    <a:rPr lang="en-US" sz="14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4"/>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296" y="4687783"/>
            <a:ext cx="3931920" cy="1857480"/>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dirty="0">
                <a:solidFill>
                  <a:srgbClr val="505050"/>
                </a:solidFill>
                <a:cs typeface="Segoe UI Semilight" panose="020B0402040204020203" pitchFamily="34" charset="0"/>
              </a:endParaRPr>
            </a:p>
          </p:txBody>
        </p:sp>
        <p:grpSp>
          <p:nvGrpSpPr>
            <p:cNvPr id="16" name="Group 15"/>
            <p:cNvGrpSpPr/>
            <p:nvPr/>
          </p:nvGrpSpPr>
          <p:grpSpPr>
            <a:xfrm>
              <a:off x="4705259" y="5634205"/>
              <a:ext cx="3021994" cy="1127247"/>
              <a:chOff x="4707240" y="5462576"/>
              <a:chExt cx="3021994" cy="1127247"/>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grpSp>
            <p:nvGrpSpPr>
              <p:cNvPr id="49" name="Group 48"/>
              <p:cNvGrpSpPr>
                <a:grpSpLocks noChangeAspect="1"/>
              </p:cNvGrpSpPr>
              <p:nvPr/>
            </p:nvGrpSpPr>
            <p:grpSpPr bwMode="black">
              <a:xfrm>
                <a:off x="6730350" y="5462576"/>
                <a:ext cx="328068" cy="576946"/>
                <a:chOff x="-1002364" y="1300163"/>
                <a:chExt cx="1162051" cy="2043612"/>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402289" y="1300163"/>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918" y="4687783"/>
            <a:ext cx="3801120" cy="1857480"/>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200" rtlCol="0" anchor="ctr"/>
            <a:lstStyle/>
            <a:p>
              <a:pPr lvl="0">
                <a:spcBef>
                  <a:spcPts val="600"/>
                </a:spcBef>
                <a:spcAft>
                  <a:spcPts val="600"/>
                </a:spcAft>
              </a:pPr>
              <a:endParaRPr lang="en-US" sz="1600" dirty="0">
                <a:solidFill>
                  <a:srgbClr val="505050"/>
                </a:solidFill>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277" y="390202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accent6"/>
                </a:solidFill>
                <a:cs typeface="Segoe UI Semilight" panose="020B0402040204020203" pitchFamily="34" charset="0"/>
              </a:rPr>
              <a:t>Breadth of offerings helps you find the right API for your app</a:t>
            </a:r>
            <a:endParaRPr lang="en-US" sz="1400" dirty="0">
              <a:solidFill>
                <a:schemeClr val="accent6"/>
              </a:solidFill>
              <a:cs typeface="Segoe UI Semilight" panose="020B0402040204020203" pitchFamily="34" charset="0"/>
            </a:endParaRPr>
          </a:p>
        </p:txBody>
      </p:sp>
      <p:sp>
        <p:nvSpPr>
          <p:cNvPr id="45" name="Rectangle 44"/>
          <p:cNvSpPr/>
          <p:nvPr/>
        </p:nvSpPr>
        <p:spPr>
          <a:xfrm>
            <a:off x="4252277" y="311626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accent6"/>
                </a:solidFill>
                <a:cs typeface="Segoe UI Semilight" panose="020B0402040204020203" pitchFamily="34" charset="0"/>
              </a:rPr>
              <a:t>Integrate into the language and platform of your choice</a:t>
            </a:r>
          </a:p>
        </p:txBody>
      </p:sp>
      <p:sp>
        <p:nvSpPr>
          <p:cNvPr id="46" name="Rectangle 45"/>
          <p:cNvSpPr/>
          <p:nvPr/>
        </p:nvSpPr>
        <p:spPr>
          <a:xfrm>
            <a:off x="8225018" y="390202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accent6"/>
                </a:solidFill>
                <a:cs typeface="Segoe UI Semilight" panose="020B0402040204020203" pitchFamily="34" charset="0"/>
              </a:rPr>
              <a:t>Quality documentation, sample code, and community support</a:t>
            </a:r>
          </a:p>
        </p:txBody>
      </p:sp>
      <p:sp>
        <p:nvSpPr>
          <p:cNvPr id="47" name="Rectangle 46"/>
          <p:cNvSpPr/>
          <p:nvPr/>
        </p:nvSpPr>
        <p:spPr>
          <a:xfrm>
            <a:off x="8228982" y="311626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accent6"/>
                </a:solidFill>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19330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4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6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7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8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9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2" grpId="0" animBg="1"/>
      <p:bldP spid="4" grpId="0" animBg="1"/>
      <p:bldP spid="43" grpId="0" animBg="1"/>
      <p:bldP spid="45" grpId="0" animBg="1"/>
      <p:bldP spid="46"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829717"/>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sz="5400" dirty="0">
                <a:solidFill>
                  <a:schemeClr val="accent2"/>
                </a:solidFill>
              </a:rPr>
              <a:t>How LUIS works</a:t>
            </a:r>
          </a:p>
        </p:txBody>
      </p:sp>
      <p:sp>
        <p:nvSpPr>
          <p:cNvPr id="17" name="Rectangle 16"/>
          <p:cNvSpPr/>
          <p:nvPr/>
        </p:nvSpPr>
        <p:spPr>
          <a:xfrm>
            <a:off x="427038" y="2963862"/>
            <a:ext cx="4571999" cy="2993420"/>
          </a:xfrm>
          <a:prstGeom prst="rect">
            <a:avLst/>
          </a:prstGeom>
        </p:spPr>
        <p:txBody>
          <a:bodyPr wrap="square" lIns="93256" tIns="46627" rIns="93256" bIns="46627">
            <a:spAutoFit/>
          </a:bodyPr>
          <a:lstStyle/>
          <a:p>
            <a:pPr defTabSz="932230">
              <a:lnSpc>
                <a:spcPct val="90000"/>
              </a:lnSpc>
            </a:pPr>
            <a:r>
              <a:rPr lang="en-US" sz="3200" dirty="0">
                <a:solidFill>
                  <a:schemeClr val="accent2"/>
                </a:solidFill>
                <a:latin typeface="+mj-lt"/>
                <a:cs typeface="Segoe UI  "/>
              </a:rPr>
              <a:t>Define actions:</a:t>
            </a:r>
          </a:p>
          <a:p>
            <a:pPr defTabSz="932230">
              <a:lnSpc>
                <a:spcPct val="90000"/>
              </a:lnSpc>
              <a:spcBef>
                <a:spcPts val="1200"/>
              </a:spcBef>
            </a:pPr>
            <a:r>
              <a:rPr lang="en-US" sz="1600" dirty="0">
                <a:solidFill>
                  <a:schemeClr val="accent6"/>
                </a:solidFill>
                <a:latin typeface="Segoe UI Light"/>
              </a:rPr>
              <a:t>You may (optionally) link your intents to actions and specify requirements for the action to be triggered.</a:t>
            </a:r>
          </a:p>
          <a:p>
            <a:pPr defTabSz="932230">
              <a:lnSpc>
                <a:spcPct val="90000"/>
              </a:lnSpc>
              <a:spcBef>
                <a:spcPts val="1200"/>
              </a:spcBef>
            </a:pPr>
            <a:r>
              <a:rPr lang="en-US" sz="1600" dirty="0">
                <a:solidFill>
                  <a:schemeClr val="accent6"/>
                </a:solidFill>
                <a:latin typeface="Segoe UI Light"/>
              </a:rPr>
              <a:t>LUIS supports only one action per intent. Each action can include a group of parameters derived from entities.</a:t>
            </a:r>
          </a:p>
          <a:p>
            <a:pPr defTabSz="932230">
              <a:lnSpc>
                <a:spcPct val="90000"/>
              </a:lnSpc>
              <a:spcBef>
                <a:spcPts val="1200"/>
              </a:spcBef>
            </a:pPr>
            <a:r>
              <a:rPr lang="en-US" sz="1600" dirty="0">
                <a:solidFill>
                  <a:schemeClr val="accent6"/>
                </a:solidFill>
                <a:latin typeface="Segoe UI Light"/>
              </a:rPr>
              <a:t>Add actions, but by clicking </a:t>
            </a:r>
            <a:r>
              <a:rPr lang="en-US" sz="1600" b="1" dirty="0">
                <a:solidFill>
                  <a:schemeClr val="accent6"/>
                </a:solidFill>
                <a:latin typeface="Segoe UI Light"/>
              </a:rPr>
              <a:t>+ Add Action </a:t>
            </a:r>
            <a:r>
              <a:rPr lang="en-US" sz="1600" dirty="0">
                <a:solidFill>
                  <a:schemeClr val="accent6"/>
                </a:solidFill>
                <a:latin typeface="Segoe UI Light"/>
              </a:rPr>
              <a:t>in the ‘Add a new intent’ dialog. entering action parameters and specifying which if any of these are required.</a:t>
            </a: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548640" tIns="149187" rIns="91440" bIns="149187" rtlCol="0" anchor="ctr">
              <a:noAutofit/>
            </a:bodyPr>
            <a:lstStyle/>
            <a:p>
              <a:pPr>
                <a:lnSpc>
                  <a:spcPct val="80000"/>
                </a:lnSpc>
              </a:pPr>
              <a:r>
                <a:rPr lang="en-US" sz="3200" dirty="0">
                  <a:solidFill>
                    <a:schemeClr val="bg1"/>
                  </a:solidFill>
                  <a:latin typeface="Segoe UI Light"/>
                  <a:cs typeface="Segoe UI Light"/>
                </a:rPr>
                <a:t>Action binding</a:t>
              </a:r>
            </a:p>
          </p:txBody>
        </p:sp>
        <p:sp>
          <p:nvSpPr>
            <p:cNvPr id="12" name="Rectangle 11"/>
            <p:cNvSpPr/>
            <p:nvPr/>
          </p:nvSpPr>
          <p:spPr>
            <a:xfrm>
              <a:off x="1" y="1469112"/>
              <a:ext cx="274638"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7" name="Group 6"/>
          <p:cNvGrpSpPr/>
          <p:nvPr/>
        </p:nvGrpSpPr>
        <p:grpSpPr>
          <a:xfrm>
            <a:off x="5134246" y="1839801"/>
            <a:ext cx="6982464" cy="4793372"/>
            <a:chOff x="5134246" y="1877948"/>
            <a:chExt cx="6982464" cy="4793372"/>
          </a:xfrm>
        </p:grpSpPr>
        <p:grpSp>
          <p:nvGrpSpPr>
            <p:cNvPr id="16" name="Group 15"/>
            <p:cNvGrpSpPr/>
            <p:nvPr/>
          </p:nvGrpSpPr>
          <p:grpSpPr>
            <a:xfrm>
              <a:off x="5134246" y="1877948"/>
              <a:ext cx="6982464" cy="4793372"/>
              <a:chOff x="12838884" y="-262227"/>
              <a:chExt cx="5380691" cy="3693777"/>
            </a:xfrm>
          </p:grpSpPr>
          <p:grpSp>
            <p:nvGrpSpPr>
              <p:cNvPr id="18" name="Group 17"/>
              <p:cNvGrpSpPr/>
              <p:nvPr/>
            </p:nvGrpSpPr>
            <p:grpSpPr>
              <a:xfrm>
                <a:off x="12838884" y="-262227"/>
                <a:ext cx="5380691" cy="3693777"/>
                <a:chOff x="12838884" y="-262227"/>
                <a:chExt cx="5380691" cy="3693777"/>
              </a:xfrm>
            </p:grpSpPr>
            <p:sp>
              <p:nvSpPr>
                <p:cNvPr id="21"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3" name="Oval 22"/>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9" name="Rectangle 18"/>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5" name="Group 4"/>
            <p:cNvGrpSpPr/>
            <p:nvPr/>
          </p:nvGrpSpPr>
          <p:grpSpPr>
            <a:xfrm>
              <a:off x="5612959" y="2395105"/>
              <a:ext cx="6035552" cy="3797133"/>
              <a:chOff x="5612959" y="2395105"/>
              <a:chExt cx="6035552" cy="3797133"/>
            </a:xfrm>
          </p:grpSpPr>
          <p:pic>
            <p:nvPicPr>
              <p:cNvPr id="13" name="Picture 12"/>
              <p:cNvPicPr>
                <a:picLocks noChangeAspect="1"/>
              </p:cNvPicPr>
              <p:nvPr/>
            </p:nvPicPr>
            <p:blipFill rotWithShape="1">
              <a:blip r:embed="rId3"/>
              <a:srcRect b="6824"/>
              <a:stretch/>
            </p:blipFill>
            <p:spPr>
              <a:xfrm>
                <a:off x="5612959" y="2395105"/>
                <a:ext cx="6035552" cy="3765307"/>
              </a:xfrm>
              <a:prstGeom prst="rect">
                <a:avLst/>
              </a:prstGeom>
              <a:ln>
                <a:solidFill>
                  <a:schemeClr val="accent6">
                    <a:lumMod val="20000"/>
                    <a:lumOff val="80000"/>
                  </a:schemeClr>
                </a:solidFill>
              </a:ln>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12959" y="6039838"/>
                <a:ext cx="6035552" cy="152400"/>
              </a:xfrm>
              <a:prstGeom prst="rect">
                <a:avLst/>
              </a:prstGeom>
              <a:ln>
                <a:solidFill>
                  <a:schemeClr val="accent6">
                    <a:lumMod val="20000"/>
                    <a:lumOff val="80000"/>
                  </a:schemeClr>
                </a:solidFill>
              </a:ln>
            </p:spPr>
          </p:pic>
        </p:grpSp>
      </p:grpSp>
      <p:grpSp>
        <p:nvGrpSpPr>
          <p:cNvPr id="36" name="Group 35"/>
          <p:cNvGrpSpPr/>
          <p:nvPr/>
        </p:nvGrpSpPr>
        <p:grpSpPr>
          <a:xfrm>
            <a:off x="6388370" y="3069598"/>
            <a:ext cx="664109" cy="304800"/>
            <a:chOff x="6392328" y="3069598"/>
            <a:chExt cx="664109" cy="304800"/>
          </a:xfrm>
        </p:grpSpPr>
        <p:grpSp>
          <p:nvGrpSpPr>
            <p:cNvPr id="31" name="Group 30"/>
            <p:cNvGrpSpPr/>
            <p:nvPr/>
          </p:nvGrpSpPr>
          <p:grpSpPr>
            <a:xfrm>
              <a:off x="6392328" y="3069598"/>
              <a:ext cx="304800" cy="304800"/>
              <a:chOff x="7666037" y="948335"/>
              <a:chExt cx="775690" cy="775690"/>
            </a:xfrm>
          </p:grpSpPr>
          <p:sp>
            <p:nvSpPr>
              <p:cNvPr id="29" name="Oval 28"/>
              <p:cNvSpPr/>
              <p:nvPr/>
            </p:nvSpPr>
            <p:spPr>
              <a:xfrm>
                <a:off x="7666037" y="948335"/>
                <a:ext cx="775690" cy="77569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825282" y="1107580"/>
                <a:ext cx="457200" cy="457200"/>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Connector 32"/>
            <p:cNvCxnSpPr>
              <a:stCxn id="29" idx="6"/>
            </p:cNvCxnSpPr>
            <p:nvPr/>
          </p:nvCxnSpPr>
          <p:spPr>
            <a:xfrm>
              <a:off x="6697128" y="3221998"/>
              <a:ext cx="359309"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6917131" y="3132172"/>
            <a:ext cx="4635645" cy="1723390"/>
            <a:chOff x="6917132" y="3132172"/>
            <a:chExt cx="4476750" cy="1664318"/>
          </a:xfrm>
        </p:grpSpPr>
        <p:grpSp>
          <p:nvGrpSpPr>
            <p:cNvPr id="11" name="Group 10"/>
            <p:cNvGrpSpPr/>
            <p:nvPr/>
          </p:nvGrpSpPr>
          <p:grpSpPr>
            <a:xfrm>
              <a:off x="6917132" y="3132172"/>
              <a:ext cx="4476750" cy="1664318"/>
              <a:chOff x="6942137" y="3430712"/>
              <a:chExt cx="4476750" cy="1664318"/>
            </a:xfrm>
          </p:grpSpPr>
          <p:sp>
            <p:nvSpPr>
              <p:cNvPr id="6" name="Rectangle 5"/>
              <p:cNvSpPr/>
              <p:nvPr/>
            </p:nvSpPr>
            <p:spPr>
              <a:xfrm>
                <a:off x="6942137" y="3430712"/>
                <a:ext cx="4476750" cy="1664318"/>
              </a:xfrm>
              <a:prstGeom prst="rect">
                <a:avLst/>
              </a:prstGeom>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265918" y="3460760"/>
                <a:ext cx="115438" cy="1154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t>X</a:t>
                </a:r>
              </a:p>
            </p:txBody>
          </p:sp>
        </p:grpSp>
        <p:pic>
          <p:nvPicPr>
            <p:cNvPr id="32" name="Picture 31"/>
            <p:cNvPicPr>
              <a:picLocks noChangeAspect="1"/>
            </p:cNvPicPr>
            <p:nvPr/>
          </p:nvPicPr>
          <p:blipFill>
            <a:blip r:embed="rId5"/>
            <a:stretch>
              <a:fillRect/>
            </a:stretch>
          </p:blipFill>
          <p:spPr>
            <a:xfrm>
              <a:off x="6958916" y="3323465"/>
              <a:ext cx="4393182" cy="1438366"/>
            </a:xfrm>
            <a:prstGeom prst="rect">
              <a:avLst/>
            </a:prstGeom>
            <a:ln>
              <a:noFill/>
            </a:ln>
          </p:spPr>
        </p:pic>
      </p:grpSp>
    </p:spTree>
    <p:extLst>
      <p:ext uri="{BB962C8B-B14F-4D97-AF65-F5344CB8AC3E}">
        <p14:creationId xmlns:p14="http://schemas.microsoft.com/office/powerpoint/2010/main" val="320121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5557" y="1839801"/>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548640" tIns="149187" rIns="91440" bIns="149187" rtlCol="0" anchor="ctr">
              <a:noAutofit/>
            </a:bodyPr>
            <a:lstStyle/>
            <a:p>
              <a:pPr>
                <a:lnSpc>
                  <a:spcPct val="80000"/>
                </a:lnSpc>
              </a:pPr>
              <a:r>
                <a:rPr lang="en-US" sz="3200" dirty="0">
                  <a:solidFill>
                    <a:schemeClr val="bg1"/>
                  </a:solidFill>
                  <a:latin typeface="Segoe UI Light"/>
                  <a:cs typeface="Segoe UI Light"/>
                </a:rPr>
                <a:t>Action fulfillment</a:t>
              </a:r>
            </a:p>
          </p:txBody>
        </p:sp>
        <p:sp>
          <p:nvSpPr>
            <p:cNvPr id="12" name="Rectangle 11"/>
            <p:cNvSpPr/>
            <p:nvPr/>
          </p:nvSpPr>
          <p:spPr>
            <a:xfrm>
              <a:off x="1" y="1469112"/>
              <a:ext cx="274638"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16" name="Group 15"/>
          <p:cNvGrpSpPr/>
          <p:nvPr/>
        </p:nvGrpSpPr>
        <p:grpSpPr>
          <a:xfrm>
            <a:off x="5134246" y="1839801"/>
            <a:ext cx="6982464" cy="4793372"/>
            <a:chOff x="12838884" y="-262227"/>
            <a:chExt cx="5380691" cy="3693777"/>
          </a:xfrm>
        </p:grpSpPr>
        <p:grpSp>
          <p:nvGrpSpPr>
            <p:cNvPr id="18" name="Group 17"/>
            <p:cNvGrpSpPr/>
            <p:nvPr/>
          </p:nvGrpSpPr>
          <p:grpSpPr>
            <a:xfrm>
              <a:off x="12838884" y="-262227"/>
              <a:ext cx="5380691" cy="3693777"/>
              <a:chOff x="12838884" y="-262227"/>
              <a:chExt cx="5380691" cy="3693777"/>
            </a:xfrm>
          </p:grpSpPr>
          <p:sp>
            <p:nvSpPr>
              <p:cNvPr id="21"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3" name="Oval 22"/>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9" name="Rectangle 18"/>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5" name="Group 4"/>
          <p:cNvGrpSpPr/>
          <p:nvPr/>
        </p:nvGrpSpPr>
        <p:grpSpPr>
          <a:xfrm>
            <a:off x="5612959" y="2356958"/>
            <a:ext cx="6035552" cy="3797133"/>
            <a:chOff x="5612959" y="2395105"/>
            <a:chExt cx="6035552" cy="3797133"/>
          </a:xfrm>
        </p:grpSpPr>
        <p:pic>
          <p:nvPicPr>
            <p:cNvPr id="13" name="Picture 12"/>
            <p:cNvPicPr>
              <a:picLocks noChangeAspect="1"/>
            </p:cNvPicPr>
            <p:nvPr/>
          </p:nvPicPr>
          <p:blipFill rotWithShape="1">
            <a:blip r:embed="rId3"/>
            <a:srcRect b="6824"/>
            <a:stretch/>
          </p:blipFill>
          <p:spPr>
            <a:xfrm>
              <a:off x="5612959" y="2395105"/>
              <a:ext cx="6035552" cy="3765307"/>
            </a:xfrm>
            <a:prstGeom prst="rect">
              <a:avLst/>
            </a:prstGeom>
            <a:ln>
              <a:solidFill>
                <a:schemeClr val="accent6">
                  <a:lumMod val="20000"/>
                  <a:lumOff val="80000"/>
                </a:schemeClr>
              </a:solidFill>
            </a:ln>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12959" y="6039838"/>
              <a:ext cx="6035552" cy="152400"/>
            </a:xfrm>
            <a:prstGeom prst="rect">
              <a:avLst/>
            </a:prstGeom>
            <a:ln>
              <a:solidFill>
                <a:schemeClr val="accent6">
                  <a:lumMod val="20000"/>
                  <a:lumOff val="80000"/>
                </a:schemeClr>
              </a:solidFill>
            </a:ln>
          </p:spPr>
        </p:pic>
      </p:grpSp>
      <p:grpSp>
        <p:nvGrpSpPr>
          <p:cNvPr id="32" name="Group 31"/>
          <p:cNvGrpSpPr/>
          <p:nvPr/>
        </p:nvGrpSpPr>
        <p:grpSpPr>
          <a:xfrm>
            <a:off x="5618147" y="2356958"/>
            <a:ext cx="4029770" cy="3797133"/>
            <a:chOff x="7618741" y="2356958"/>
            <a:chExt cx="4029770" cy="3797133"/>
          </a:xfrm>
        </p:grpSpPr>
        <p:pic>
          <p:nvPicPr>
            <p:cNvPr id="37" name="Picture 36"/>
            <p:cNvPicPr>
              <a:picLocks noChangeAspect="1"/>
            </p:cNvPicPr>
            <p:nvPr/>
          </p:nvPicPr>
          <p:blipFill rotWithShape="1">
            <a:blip r:embed="rId3"/>
            <a:srcRect l="249" r="32985" b="6824"/>
            <a:stretch/>
          </p:blipFill>
          <p:spPr>
            <a:xfrm>
              <a:off x="7618741" y="2356958"/>
              <a:ext cx="4029769" cy="3765307"/>
            </a:xfrm>
            <a:prstGeom prst="rect">
              <a:avLst/>
            </a:prstGeom>
            <a:ln>
              <a:noFill/>
            </a:ln>
          </p:spPr>
        </p:pic>
        <p:pic>
          <p:nvPicPr>
            <p:cNvPr id="39" name="Picture 38"/>
            <p:cNvPicPr>
              <a:picLocks noChangeAspect="1"/>
            </p:cNvPicPr>
            <p:nvPr/>
          </p:nvPicPr>
          <p:blipFill rotWithShape="1">
            <a:blip r:embed="rId4" cstate="print">
              <a:extLst>
                <a:ext uri="{28A0092B-C50C-407E-A947-70E740481C1C}">
                  <a14:useLocalDpi xmlns:a14="http://schemas.microsoft.com/office/drawing/2010/main"/>
                </a:ext>
              </a:extLst>
            </a:blip>
            <a:srcRect r="33233"/>
            <a:stretch/>
          </p:blipFill>
          <p:spPr>
            <a:xfrm>
              <a:off x="7618741" y="6001691"/>
              <a:ext cx="4029770" cy="152400"/>
            </a:xfrm>
            <a:prstGeom prst="rect">
              <a:avLst/>
            </a:prstGeom>
            <a:ln>
              <a:noFill/>
            </a:ln>
          </p:spPr>
        </p:pic>
      </p:grpSp>
      <p:sp>
        <p:nvSpPr>
          <p:cNvPr id="3" name="Title 2"/>
          <p:cNvSpPr>
            <a:spLocks noGrp="1"/>
          </p:cNvSpPr>
          <p:nvPr>
            <p:ph type="title"/>
          </p:nvPr>
        </p:nvSpPr>
        <p:spPr/>
        <p:txBody>
          <a:bodyPr>
            <a:normAutofit/>
          </a:bodyPr>
          <a:lstStyle/>
          <a:p>
            <a:r>
              <a:rPr lang="en-US" sz="5400" dirty="0">
                <a:solidFill>
                  <a:schemeClr val="accent2"/>
                </a:solidFill>
              </a:rPr>
              <a:t>How LUIS works</a:t>
            </a:r>
          </a:p>
        </p:txBody>
      </p:sp>
      <p:sp>
        <p:nvSpPr>
          <p:cNvPr id="17" name="Rectangle 16"/>
          <p:cNvSpPr/>
          <p:nvPr/>
        </p:nvSpPr>
        <p:spPr>
          <a:xfrm>
            <a:off x="427038" y="2963862"/>
            <a:ext cx="4571999" cy="3609742"/>
          </a:xfrm>
          <a:prstGeom prst="rect">
            <a:avLst/>
          </a:prstGeom>
        </p:spPr>
        <p:txBody>
          <a:bodyPr wrap="square" lIns="93256" tIns="46627" rIns="93256" bIns="46627">
            <a:spAutoFit/>
          </a:bodyPr>
          <a:lstStyle/>
          <a:p>
            <a:pPr defTabSz="932230">
              <a:lnSpc>
                <a:spcPct val="90000"/>
              </a:lnSpc>
            </a:pPr>
            <a:r>
              <a:rPr lang="en-US" sz="3200" dirty="0">
                <a:solidFill>
                  <a:schemeClr val="accent2"/>
                </a:solidFill>
                <a:latin typeface="+mj-lt"/>
                <a:cs typeface="Segoe UI  "/>
              </a:rPr>
              <a:t>Actions:</a:t>
            </a:r>
          </a:p>
          <a:p>
            <a:pPr defTabSz="932230">
              <a:lnSpc>
                <a:spcPct val="90000"/>
              </a:lnSpc>
              <a:spcBef>
                <a:spcPts val="1200"/>
              </a:spcBef>
            </a:pPr>
            <a:r>
              <a:rPr lang="en-US" sz="1450" dirty="0">
                <a:solidFill>
                  <a:schemeClr val="accent6"/>
                </a:solidFill>
                <a:latin typeface="Segoe UI Light"/>
              </a:rPr>
              <a:t>Once actions are defined, LUIS enables to fulfill those that were trigged through a set of channels. For example, if you created the "</a:t>
            </a:r>
            <a:r>
              <a:rPr lang="en-US" sz="1450" dirty="0" err="1">
                <a:solidFill>
                  <a:schemeClr val="accent6"/>
                </a:solidFill>
                <a:latin typeface="Segoe UI Light"/>
              </a:rPr>
              <a:t>GetWeather</a:t>
            </a:r>
            <a:r>
              <a:rPr lang="en-US" sz="1450" dirty="0">
                <a:solidFill>
                  <a:schemeClr val="accent6"/>
                </a:solidFill>
                <a:latin typeface="Segoe UI Light"/>
              </a:rPr>
              <a:t>" intent and the action has been triggered (all the required parameters were filled), you can use the </a:t>
            </a:r>
            <a:r>
              <a:rPr lang="en-US" sz="1450" dirty="0" err="1">
                <a:solidFill>
                  <a:schemeClr val="accent6"/>
                </a:solidFill>
                <a:latin typeface="Segoe UI Light"/>
              </a:rPr>
              <a:t>GetCurrentWeather</a:t>
            </a:r>
            <a:r>
              <a:rPr lang="en-US" sz="1450" dirty="0">
                <a:solidFill>
                  <a:schemeClr val="accent6"/>
                </a:solidFill>
                <a:latin typeface="Segoe UI Light"/>
              </a:rPr>
              <a:t> channel to retrieve the weather for your users to see.</a:t>
            </a:r>
          </a:p>
          <a:p>
            <a:pPr defTabSz="932230">
              <a:lnSpc>
                <a:spcPct val="90000"/>
              </a:lnSpc>
              <a:spcBef>
                <a:spcPts val="1200"/>
              </a:spcBef>
            </a:pPr>
            <a:r>
              <a:rPr lang="en-US" sz="1450" dirty="0">
                <a:solidFill>
                  <a:schemeClr val="accent6"/>
                </a:solidFill>
                <a:latin typeface="Segoe UI Light"/>
              </a:rPr>
              <a:t>To use this feature, select </a:t>
            </a:r>
            <a:r>
              <a:rPr lang="en-US" sz="1450" b="1" dirty="0">
                <a:solidFill>
                  <a:schemeClr val="accent6"/>
                </a:solidFill>
                <a:latin typeface="Segoe UI Light"/>
              </a:rPr>
              <a:t>Go to Preview </a:t>
            </a:r>
            <a:r>
              <a:rPr lang="en-US" sz="1450" dirty="0">
                <a:solidFill>
                  <a:schemeClr val="accent6"/>
                </a:solidFill>
                <a:latin typeface="Segoe UI Light"/>
              </a:rPr>
              <a:t>in the LUIS Application Editor top ribbon. Then, select the intent that is linked to the action you want to fulfill and fill out  </a:t>
            </a:r>
            <a:r>
              <a:rPr lang="en-US" sz="1450" b="1" dirty="0">
                <a:solidFill>
                  <a:schemeClr val="accent6"/>
                </a:solidFill>
                <a:latin typeface="Segoe UI Light"/>
              </a:rPr>
              <a:t>Action Info </a:t>
            </a:r>
            <a:r>
              <a:rPr lang="en-US" sz="1450" dirty="0">
                <a:solidFill>
                  <a:schemeClr val="accent6"/>
                </a:solidFill>
                <a:latin typeface="Segoe UI Light"/>
              </a:rPr>
              <a:t>sub-section to enable action types.</a:t>
            </a:r>
          </a:p>
          <a:p>
            <a:pPr defTabSz="932230">
              <a:lnSpc>
                <a:spcPct val="90000"/>
              </a:lnSpc>
              <a:spcBef>
                <a:spcPts val="1200"/>
              </a:spcBef>
            </a:pPr>
            <a:r>
              <a:rPr lang="en-US" sz="1450" dirty="0">
                <a:solidFill>
                  <a:schemeClr val="accent6"/>
                </a:solidFill>
                <a:latin typeface="Segoe UI Light"/>
              </a:rPr>
              <a:t>In the </a:t>
            </a:r>
            <a:r>
              <a:rPr lang="en-US" sz="1450" b="1" dirty="0">
                <a:solidFill>
                  <a:schemeClr val="accent6"/>
                </a:solidFill>
                <a:latin typeface="Segoe UI Light"/>
              </a:rPr>
              <a:t>Action Settings </a:t>
            </a:r>
            <a:r>
              <a:rPr lang="en-US" sz="1450" dirty="0">
                <a:solidFill>
                  <a:schemeClr val="accent6"/>
                </a:solidFill>
                <a:latin typeface="Segoe UI Light"/>
              </a:rPr>
              <a:t>sub-section, map the action to a parameter from the </a:t>
            </a:r>
            <a:r>
              <a:rPr lang="en-US" sz="1450" b="1" dirty="0">
                <a:solidFill>
                  <a:schemeClr val="accent6"/>
                </a:solidFill>
                <a:latin typeface="Segoe UI Light"/>
              </a:rPr>
              <a:t>Append a Parameter </a:t>
            </a:r>
            <a:r>
              <a:rPr lang="en-US" sz="1450" dirty="0">
                <a:solidFill>
                  <a:schemeClr val="accent6"/>
                </a:solidFill>
                <a:latin typeface="Segoe UI Light"/>
              </a:rPr>
              <a:t>drop-down list, in this case “location”.</a:t>
            </a:r>
          </a:p>
        </p:txBody>
      </p:sp>
      <p:grpSp>
        <p:nvGrpSpPr>
          <p:cNvPr id="36" name="Group 35"/>
          <p:cNvGrpSpPr/>
          <p:nvPr/>
        </p:nvGrpSpPr>
        <p:grpSpPr>
          <a:xfrm>
            <a:off x="6388370" y="3069598"/>
            <a:ext cx="664109" cy="304800"/>
            <a:chOff x="6392328" y="3069598"/>
            <a:chExt cx="664109" cy="304800"/>
          </a:xfrm>
        </p:grpSpPr>
        <p:grpSp>
          <p:nvGrpSpPr>
            <p:cNvPr id="31" name="Group 30"/>
            <p:cNvGrpSpPr/>
            <p:nvPr/>
          </p:nvGrpSpPr>
          <p:grpSpPr>
            <a:xfrm>
              <a:off x="6392328" y="3069598"/>
              <a:ext cx="304800" cy="304800"/>
              <a:chOff x="7666037" y="948335"/>
              <a:chExt cx="775690" cy="775690"/>
            </a:xfrm>
          </p:grpSpPr>
          <p:sp>
            <p:nvSpPr>
              <p:cNvPr id="29" name="Oval 28"/>
              <p:cNvSpPr/>
              <p:nvPr/>
            </p:nvSpPr>
            <p:spPr>
              <a:xfrm>
                <a:off x="7666037" y="948335"/>
                <a:ext cx="775690" cy="77569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825282" y="1107580"/>
                <a:ext cx="457200" cy="457200"/>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Connector 32"/>
            <p:cNvCxnSpPr>
              <a:stCxn id="29" idx="6"/>
            </p:cNvCxnSpPr>
            <p:nvPr/>
          </p:nvCxnSpPr>
          <p:spPr>
            <a:xfrm>
              <a:off x="6697128" y="3221998"/>
              <a:ext cx="359309"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6917131" y="3132173"/>
            <a:ext cx="4635645" cy="2934816"/>
            <a:chOff x="6917131" y="3132173"/>
            <a:chExt cx="4635645" cy="2934816"/>
          </a:xfrm>
        </p:grpSpPr>
        <p:grpSp>
          <p:nvGrpSpPr>
            <p:cNvPr id="11" name="Group 10"/>
            <p:cNvGrpSpPr/>
            <p:nvPr/>
          </p:nvGrpSpPr>
          <p:grpSpPr>
            <a:xfrm>
              <a:off x="6917131" y="3132173"/>
              <a:ext cx="4635645" cy="2934816"/>
              <a:chOff x="6942137" y="3430712"/>
              <a:chExt cx="4476750" cy="2834220"/>
            </a:xfrm>
          </p:grpSpPr>
          <p:sp>
            <p:nvSpPr>
              <p:cNvPr id="6" name="Rectangle 5"/>
              <p:cNvSpPr/>
              <p:nvPr/>
            </p:nvSpPr>
            <p:spPr>
              <a:xfrm>
                <a:off x="6942137" y="3430712"/>
                <a:ext cx="4476750" cy="2834220"/>
              </a:xfrm>
              <a:prstGeom prst="rect">
                <a:avLst/>
              </a:prstGeom>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265918" y="3460760"/>
                <a:ext cx="115438" cy="1154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t>X</a:t>
                </a:r>
              </a:p>
            </p:txBody>
          </p:sp>
        </p:grpSp>
        <p:grpSp>
          <p:nvGrpSpPr>
            <p:cNvPr id="26" name="Group 25"/>
            <p:cNvGrpSpPr/>
            <p:nvPr/>
          </p:nvGrpSpPr>
          <p:grpSpPr>
            <a:xfrm>
              <a:off x="6958354" y="3323248"/>
              <a:ext cx="4553199" cy="2739267"/>
              <a:chOff x="6958354" y="3323248"/>
              <a:chExt cx="4553199" cy="2739267"/>
            </a:xfrm>
          </p:grpSpPr>
          <p:pic>
            <p:nvPicPr>
              <p:cNvPr id="34" name="Picture 33"/>
              <p:cNvPicPr>
                <a:picLocks noChangeAspect="1"/>
              </p:cNvPicPr>
              <p:nvPr/>
            </p:nvPicPr>
            <p:blipFill rotWithShape="1">
              <a:blip r:embed="rId5"/>
              <a:srcRect l="740" t="3872" r="1115" b="-1000"/>
              <a:stretch/>
            </p:blipFill>
            <p:spPr>
              <a:xfrm>
                <a:off x="6958354" y="3323248"/>
                <a:ext cx="4553198" cy="2739267"/>
              </a:xfrm>
              <a:prstGeom prst="rect">
                <a:avLst/>
              </a:prstGeom>
              <a:ln>
                <a:noFill/>
              </a:ln>
            </p:spPr>
          </p:pic>
          <p:sp>
            <p:nvSpPr>
              <p:cNvPr id="14" name="Rectangle 13"/>
              <p:cNvSpPr/>
              <p:nvPr/>
            </p:nvSpPr>
            <p:spPr>
              <a:xfrm>
                <a:off x="6958355" y="5707062"/>
                <a:ext cx="1343782" cy="3242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339787" y="5707062"/>
                <a:ext cx="2171766" cy="3242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00233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5557" y="1839801"/>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sz="5400">
                <a:solidFill>
                  <a:schemeClr val="accent2"/>
                </a:solidFill>
              </a:rPr>
              <a:t>How LUIS works</a:t>
            </a:r>
            <a:endParaRPr lang="en-US" sz="5400" dirty="0">
              <a:solidFill>
                <a:schemeClr val="accent2"/>
              </a:solidFill>
            </a:endParaRPr>
          </a:p>
        </p:txBody>
      </p:sp>
      <p:sp>
        <p:nvSpPr>
          <p:cNvPr id="17" name="Rectangle 16"/>
          <p:cNvSpPr/>
          <p:nvPr/>
        </p:nvSpPr>
        <p:spPr>
          <a:xfrm>
            <a:off x="427038" y="2963862"/>
            <a:ext cx="4571999" cy="2174734"/>
          </a:xfrm>
          <a:prstGeom prst="rect">
            <a:avLst/>
          </a:prstGeom>
        </p:spPr>
        <p:txBody>
          <a:bodyPr wrap="square" lIns="93256" tIns="46627" rIns="93256" bIns="46627">
            <a:spAutoFit/>
          </a:bodyPr>
          <a:lstStyle/>
          <a:p>
            <a:pPr defTabSz="932230">
              <a:lnSpc>
                <a:spcPct val="90000"/>
              </a:lnSpc>
            </a:pPr>
            <a:r>
              <a:rPr lang="en-US" sz="3200" dirty="0">
                <a:solidFill>
                  <a:schemeClr val="accent2"/>
                </a:solidFill>
                <a:latin typeface="+mj-lt"/>
                <a:cs typeface="Segoe UI  "/>
              </a:rPr>
              <a:t>JSON Response:</a:t>
            </a:r>
          </a:p>
          <a:p>
            <a:pPr defTabSz="932230">
              <a:lnSpc>
                <a:spcPct val="90000"/>
              </a:lnSpc>
              <a:spcBef>
                <a:spcPts val="1200"/>
              </a:spcBef>
            </a:pPr>
            <a:r>
              <a:rPr lang="en-US" sz="1600" dirty="0">
                <a:solidFill>
                  <a:schemeClr val="accent6"/>
                </a:solidFill>
                <a:latin typeface="Segoe UI Light"/>
              </a:rPr>
              <a:t>Here is an example of the JSON response that is returned when an action is fulfilled.</a:t>
            </a:r>
          </a:p>
          <a:p>
            <a:pPr defTabSz="932230">
              <a:lnSpc>
                <a:spcPct val="90000"/>
              </a:lnSpc>
              <a:spcBef>
                <a:spcPts val="1200"/>
              </a:spcBef>
            </a:pPr>
            <a:r>
              <a:rPr lang="en-US" sz="1600" dirty="0">
                <a:solidFill>
                  <a:schemeClr val="accent6"/>
                </a:solidFill>
                <a:latin typeface="Segoe UI Light"/>
              </a:rPr>
              <a:t>Notice that the “</a:t>
            </a:r>
            <a:r>
              <a:rPr lang="en-US" sz="1600" dirty="0" err="1">
                <a:solidFill>
                  <a:schemeClr val="accent6"/>
                </a:solidFill>
                <a:latin typeface="Segoe UI Light"/>
              </a:rPr>
              <a:t>MyLocation</a:t>
            </a:r>
            <a:r>
              <a:rPr lang="en-US" sz="1600" dirty="0">
                <a:solidFill>
                  <a:schemeClr val="accent6"/>
                </a:solidFill>
                <a:latin typeface="Segoe UI Light"/>
              </a:rPr>
              <a:t>" required parameter is set to TRUE, which means this parameter was filled in. Thus, the action will be triggered as all of its required parameters are available.</a:t>
            </a: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548640" tIns="149187" rIns="91440" bIns="149187" rtlCol="0" anchor="ctr">
              <a:noAutofit/>
            </a:bodyPr>
            <a:lstStyle/>
            <a:p>
              <a:pPr>
                <a:lnSpc>
                  <a:spcPct val="80000"/>
                </a:lnSpc>
              </a:pPr>
              <a:r>
                <a:rPr lang="en-US" sz="3200" dirty="0">
                  <a:solidFill>
                    <a:schemeClr val="bg1"/>
                  </a:solidFill>
                  <a:latin typeface="Segoe UI Light"/>
                  <a:cs typeface="Segoe UI Light"/>
                </a:rPr>
                <a:t>Action fulfillment</a:t>
              </a:r>
            </a:p>
          </p:txBody>
        </p:sp>
        <p:sp>
          <p:nvSpPr>
            <p:cNvPr id="12" name="Rectangle 11"/>
            <p:cNvSpPr/>
            <p:nvPr/>
          </p:nvSpPr>
          <p:spPr>
            <a:xfrm>
              <a:off x="1" y="1469112"/>
              <a:ext cx="274638"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16" name="Group 15"/>
          <p:cNvGrpSpPr/>
          <p:nvPr/>
        </p:nvGrpSpPr>
        <p:grpSpPr>
          <a:xfrm>
            <a:off x="5134246" y="1839801"/>
            <a:ext cx="6982464" cy="4793372"/>
            <a:chOff x="12838884" y="-262227"/>
            <a:chExt cx="5380691" cy="3693777"/>
          </a:xfrm>
        </p:grpSpPr>
        <p:grpSp>
          <p:nvGrpSpPr>
            <p:cNvPr id="18" name="Group 17"/>
            <p:cNvGrpSpPr/>
            <p:nvPr/>
          </p:nvGrpSpPr>
          <p:grpSpPr>
            <a:xfrm>
              <a:off x="12838884" y="-262227"/>
              <a:ext cx="5380691" cy="3693777"/>
              <a:chOff x="12838884" y="-262227"/>
              <a:chExt cx="5380691" cy="3693777"/>
            </a:xfrm>
          </p:grpSpPr>
          <p:sp>
            <p:nvSpPr>
              <p:cNvPr id="21"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3" name="Oval 22"/>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9" name="Rectangle 18"/>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pic>
        <p:nvPicPr>
          <p:cNvPr id="32" name="Picture 31"/>
          <p:cNvPicPr>
            <a:picLocks noChangeAspect="1"/>
          </p:cNvPicPr>
          <p:nvPr/>
        </p:nvPicPr>
        <p:blipFill>
          <a:blip r:embed="rId3"/>
          <a:stretch>
            <a:fillRect/>
          </a:stretch>
        </p:blipFill>
        <p:spPr>
          <a:xfrm>
            <a:off x="5608019" y="2356959"/>
            <a:ext cx="2001413" cy="3794072"/>
          </a:xfrm>
          <a:prstGeom prst="rect">
            <a:avLst/>
          </a:prstGeom>
          <a:ln w="12700">
            <a:solidFill>
              <a:schemeClr val="accent6">
                <a:lumMod val="20000"/>
                <a:lumOff val="80000"/>
              </a:schemeClr>
            </a:solidFill>
          </a:ln>
        </p:spPr>
      </p:pic>
      <p:grpSp>
        <p:nvGrpSpPr>
          <p:cNvPr id="2" name="Group 1"/>
          <p:cNvGrpSpPr/>
          <p:nvPr/>
        </p:nvGrpSpPr>
        <p:grpSpPr>
          <a:xfrm>
            <a:off x="7618741" y="2356958"/>
            <a:ext cx="4029770" cy="3797133"/>
            <a:chOff x="7618741" y="2356958"/>
            <a:chExt cx="4029770" cy="3797133"/>
          </a:xfrm>
        </p:grpSpPr>
        <p:pic>
          <p:nvPicPr>
            <p:cNvPr id="40" name="Picture 39"/>
            <p:cNvPicPr>
              <a:picLocks noChangeAspect="1"/>
            </p:cNvPicPr>
            <p:nvPr/>
          </p:nvPicPr>
          <p:blipFill rotWithShape="1">
            <a:blip r:embed="rId4"/>
            <a:srcRect l="249" r="32985" b="6824"/>
            <a:stretch/>
          </p:blipFill>
          <p:spPr>
            <a:xfrm>
              <a:off x="7618741" y="2356958"/>
              <a:ext cx="4029769" cy="3765307"/>
            </a:xfrm>
            <a:prstGeom prst="rect">
              <a:avLst/>
            </a:prstGeom>
            <a:ln>
              <a:noFill/>
            </a:ln>
          </p:spPr>
        </p:pic>
        <p:pic>
          <p:nvPicPr>
            <p:cNvPr id="41" name="Picture 40"/>
            <p:cNvPicPr>
              <a:picLocks noChangeAspect="1"/>
            </p:cNvPicPr>
            <p:nvPr/>
          </p:nvPicPr>
          <p:blipFill rotWithShape="1">
            <a:blip r:embed="rId5" cstate="print">
              <a:extLst>
                <a:ext uri="{28A0092B-C50C-407E-A947-70E740481C1C}">
                  <a14:useLocalDpi xmlns:a14="http://schemas.microsoft.com/office/drawing/2010/main"/>
                </a:ext>
              </a:extLst>
            </a:blip>
            <a:srcRect r="33233"/>
            <a:stretch/>
          </p:blipFill>
          <p:spPr>
            <a:xfrm>
              <a:off x="7618741" y="6001691"/>
              <a:ext cx="4029770" cy="152400"/>
            </a:xfrm>
            <a:prstGeom prst="rect">
              <a:avLst/>
            </a:prstGeom>
            <a:ln>
              <a:noFill/>
            </a:ln>
          </p:spPr>
        </p:pic>
      </p:grpSp>
    </p:spTree>
    <p:extLst>
      <p:ext uri="{BB962C8B-B14F-4D97-AF65-F5344CB8AC3E}">
        <p14:creationId xmlns:p14="http://schemas.microsoft.com/office/powerpoint/2010/main" val="11519430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5557" y="1839801"/>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548640" tIns="149187" rIns="91440" bIns="149187" rtlCol="0" anchor="ctr">
              <a:noAutofit/>
            </a:bodyPr>
            <a:lstStyle/>
            <a:p>
              <a:pPr>
                <a:lnSpc>
                  <a:spcPct val="80000"/>
                </a:lnSpc>
              </a:pPr>
              <a:r>
                <a:rPr lang="en-US" sz="2900" spc="-100" dirty="0">
                  <a:solidFill>
                    <a:schemeClr val="bg1"/>
                  </a:solidFill>
                  <a:latin typeface="Segoe UI Light"/>
                  <a:cs typeface="Segoe UI Light"/>
                </a:rPr>
                <a:t>Use LUIS to create and connect </a:t>
              </a:r>
            </a:p>
            <a:p>
              <a:pPr>
                <a:lnSpc>
                  <a:spcPct val="80000"/>
                </a:lnSpc>
              </a:pPr>
              <a:r>
                <a:rPr lang="en-US" sz="2900" spc="-100" dirty="0">
                  <a:solidFill>
                    <a:schemeClr val="bg1"/>
                  </a:solidFill>
                  <a:latin typeface="Segoe UI Light"/>
                  <a:cs typeface="Segoe UI Light"/>
                </a:rPr>
                <a:t>intelligent bots with users</a:t>
              </a:r>
            </a:p>
          </p:txBody>
        </p:sp>
        <p:sp>
          <p:nvSpPr>
            <p:cNvPr id="12" name="Rectangle 11"/>
            <p:cNvSpPr/>
            <p:nvPr/>
          </p:nvSpPr>
          <p:spPr>
            <a:xfrm>
              <a:off x="1" y="1469112"/>
              <a:ext cx="274638"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16" name="Group 15"/>
          <p:cNvGrpSpPr/>
          <p:nvPr/>
        </p:nvGrpSpPr>
        <p:grpSpPr>
          <a:xfrm>
            <a:off x="5134246" y="1839801"/>
            <a:ext cx="6982464" cy="4793372"/>
            <a:chOff x="12838884" y="-262227"/>
            <a:chExt cx="5380691" cy="3693777"/>
          </a:xfrm>
        </p:grpSpPr>
        <p:grpSp>
          <p:nvGrpSpPr>
            <p:cNvPr id="18" name="Group 17"/>
            <p:cNvGrpSpPr/>
            <p:nvPr/>
          </p:nvGrpSpPr>
          <p:grpSpPr>
            <a:xfrm>
              <a:off x="12838884" y="-262227"/>
              <a:ext cx="5380691" cy="3693777"/>
              <a:chOff x="12838884" y="-262227"/>
              <a:chExt cx="5380691" cy="3693777"/>
            </a:xfrm>
          </p:grpSpPr>
          <p:sp>
            <p:nvSpPr>
              <p:cNvPr id="21"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3" name="Oval 22"/>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9" name="Rectangle 18"/>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2" name="Group 1"/>
          <p:cNvGrpSpPr/>
          <p:nvPr/>
        </p:nvGrpSpPr>
        <p:grpSpPr>
          <a:xfrm>
            <a:off x="5612959" y="2356958"/>
            <a:ext cx="6035552" cy="3797133"/>
            <a:chOff x="5612959" y="2356958"/>
            <a:chExt cx="6035552" cy="3797133"/>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6824"/>
            <a:stretch/>
          </p:blipFill>
          <p:spPr>
            <a:xfrm>
              <a:off x="5612959" y="2356958"/>
              <a:ext cx="6035552" cy="3765307"/>
            </a:xfrm>
            <a:prstGeom prst="rect">
              <a:avLst/>
            </a:prstGeom>
            <a:ln>
              <a:solidFill>
                <a:schemeClr val="accent6">
                  <a:lumMod val="20000"/>
                  <a:lumOff val="80000"/>
                </a:schemeClr>
              </a:solidFill>
            </a:ln>
          </p:spPr>
        </p:pic>
        <p:pic>
          <p:nvPicPr>
            <p:cNvPr id="41" name="Picture 40"/>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5612959" y="6001691"/>
              <a:ext cx="6035552" cy="152400"/>
            </a:xfrm>
            <a:prstGeom prst="rect">
              <a:avLst/>
            </a:prstGeom>
            <a:ln>
              <a:solidFill>
                <a:schemeClr val="accent6">
                  <a:lumMod val="20000"/>
                  <a:lumOff val="80000"/>
                </a:schemeClr>
              </a:solidFill>
            </a:ln>
          </p:spPr>
        </p:pic>
      </p:grpSp>
      <p:sp>
        <p:nvSpPr>
          <p:cNvPr id="3" name="Title 2"/>
          <p:cNvSpPr>
            <a:spLocks noGrp="1"/>
          </p:cNvSpPr>
          <p:nvPr>
            <p:ph type="title"/>
          </p:nvPr>
        </p:nvSpPr>
        <p:spPr/>
        <p:txBody>
          <a:bodyPr>
            <a:normAutofit/>
          </a:bodyPr>
          <a:lstStyle/>
          <a:p>
            <a:r>
              <a:rPr lang="en-US" sz="5400" dirty="0">
                <a:solidFill>
                  <a:schemeClr val="accent2"/>
                </a:solidFill>
              </a:rPr>
              <a:t>Bot Framework Integration</a:t>
            </a:r>
          </a:p>
        </p:txBody>
      </p:sp>
      <p:sp>
        <p:nvSpPr>
          <p:cNvPr id="17" name="Rectangle 16"/>
          <p:cNvSpPr/>
          <p:nvPr/>
        </p:nvSpPr>
        <p:spPr>
          <a:xfrm>
            <a:off x="427038" y="2963862"/>
            <a:ext cx="4571999" cy="2839532"/>
          </a:xfrm>
          <a:prstGeom prst="rect">
            <a:avLst/>
          </a:prstGeom>
        </p:spPr>
        <p:txBody>
          <a:bodyPr wrap="square" lIns="93256" tIns="46627" rIns="93256" bIns="46627">
            <a:spAutoFit/>
          </a:bodyPr>
          <a:lstStyle/>
          <a:p>
            <a:pPr defTabSz="932230">
              <a:lnSpc>
                <a:spcPct val="90000"/>
              </a:lnSpc>
            </a:pPr>
            <a:r>
              <a:rPr lang="en-US" sz="3200" dirty="0">
                <a:solidFill>
                  <a:schemeClr val="accent2"/>
                </a:solidFill>
                <a:latin typeface="+mj-lt"/>
                <a:cs typeface="Segoe UI  "/>
              </a:rPr>
              <a:t>Create a new bot in the MS Bot Framework:</a:t>
            </a:r>
          </a:p>
          <a:p>
            <a:pPr defTabSz="932230">
              <a:lnSpc>
                <a:spcPct val="90000"/>
              </a:lnSpc>
              <a:spcBef>
                <a:spcPts val="1200"/>
              </a:spcBef>
            </a:pPr>
            <a:r>
              <a:rPr lang="en-US" sz="1600" dirty="0">
                <a:solidFill>
                  <a:schemeClr val="accent6"/>
                </a:solidFill>
                <a:latin typeface="Segoe UI Light"/>
              </a:rPr>
              <a:t>After you Publish your model via LUIS Application Editor Workspace and get the dialog box that contains the URL, select “Enable Action binding using Microsoft Bot Framework”.</a:t>
            </a:r>
          </a:p>
          <a:p>
            <a:pPr defTabSz="932230">
              <a:lnSpc>
                <a:spcPct val="90000"/>
              </a:lnSpc>
              <a:spcBef>
                <a:spcPts val="1200"/>
              </a:spcBef>
            </a:pPr>
            <a:r>
              <a:rPr lang="en-US" sz="1600" dirty="0">
                <a:solidFill>
                  <a:schemeClr val="accent6"/>
                </a:solidFill>
                <a:latin typeface="Segoe UI Light"/>
              </a:rPr>
              <a:t>The link in the field brings you to the webpage where you can create your bot. You can register a new bot right there.</a:t>
            </a:r>
          </a:p>
        </p:txBody>
      </p:sp>
      <p:pic>
        <p:nvPicPr>
          <p:cNvPr id="6" name="Picture 5"/>
          <p:cNvPicPr>
            <a:picLocks noChangeAspect="1"/>
          </p:cNvPicPr>
          <p:nvPr/>
        </p:nvPicPr>
        <p:blipFill>
          <a:blip r:embed="rId7"/>
          <a:stretch>
            <a:fillRect/>
          </a:stretch>
        </p:blipFill>
        <p:spPr>
          <a:xfrm>
            <a:off x="6095401" y="2496897"/>
            <a:ext cx="5121084" cy="3542083"/>
          </a:xfrm>
          <a:prstGeom prst="rect">
            <a:avLst/>
          </a:prstGeom>
        </p:spPr>
      </p:pic>
    </p:spTree>
    <p:extLst>
      <p:ext uri="{BB962C8B-B14F-4D97-AF65-F5344CB8AC3E}">
        <p14:creationId xmlns:p14="http://schemas.microsoft.com/office/powerpoint/2010/main" val="351294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5557" y="1839801"/>
            <a:ext cx="12436475" cy="5164808"/>
          </a:xfrm>
          <a:prstGeom prst="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3" rIns="0" bIns="47563" numCol="1" rtlCol="0" anchor="ctr" anchorCtr="0" compatLnSpc="1">
            <a:prstTxWarp prst="textNoShape">
              <a:avLst/>
            </a:prstTxWarp>
          </a:bodyPr>
          <a:lstStyle/>
          <a:p>
            <a:pPr algn="ctr" defTabSz="950938"/>
            <a:endParaRPr lang="en-US" sz="2000" dirty="0">
              <a:gradFill>
                <a:gsLst>
                  <a:gs pos="0">
                    <a:srgbClr val="FFFFFF"/>
                  </a:gs>
                  <a:gs pos="100000">
                    <a:srgbClr val="FFFFFF"/>
                  </a:gs>
                </a:gsLst>
                <a:lin ang="5400000" scaled="0"/>
              </a:gradFill>
            </a:endParaRPr>
          </a:p>
        </p:txBody>
      </p:sp>
      <p:grpSp>
        <p:nvGrpSpPr>
          <p:cNvPr id="4" name="Group 3"/>
          <p:cNvGrpSpPr/>
          <p:nvPr/>
        </p:nvGrpSpPr>
        <p:grpSpPr>
          <a:xfrm>
            <a:off x="1" y="1563155"/>
            <a:ext cx="12436474" cy="1078992"/>
            <a:chOff x="1" y="1469112"/>
            <a:chExt cx="12436474" cy="1078992"/>
          </a:xfrm>
        </p:grpSpPr>
        <p:sp>
          <p:nvSpPr>
            <p:cNvPr id="10" name="TextBox 9"/>
            <p:cNvSpPr txBox="1"/>
            <p:nvPr/>
          </p:nvSpPr>
          <p:spPr>
            <a:xfrm>
              <a:off x="1" y="1469112"/>
              <a:ext cx="12436474" cy="1078992"/>
            </a:xfrm>
            <a:prstGeom prst="rect">
              <a:avLst/>
            </a:prstGeom>
            <a:solidFill>
              <a:schemeClr val="accent2"/>
            </a:solidFill>
          </p:spPr>
          <p:txBody>
            <a:bodyPr wrap="square" lIns="548640" tIns="149187" rIns="91440" bIns="149187" rtlCol="0" anchor="ctr">
              <a:noAutofit/>
            </a:bodyPr>
            <a:lstStyle/>
            <a:p>
              <a:pPr>
                <a:lnSpc>
                  <a:spcPct val="80000"/>
                </a:lnSpc>
              </a:pPr>
              <a:r>
                <a:rPr lang="en-US" sz="2900" spc="-100" dirty="0">
                  <a:solidFill>
                    <a:schemeClr val="bg1"/>
                  </a:solidFill>
                  <a:latin typeface="Segoe UI Light"/>
                  <a:cs typeface="Segoe UI Light"/>
                </a:rPr>
                <a:t>Use LUIS to create and connect </a:t>
              </a:r>
            </a:p>
            <a:p>
              <a:pPr>
                <a:lnSpc>
                  <a:spcPct val="80000"/>
                </a:lnSpc>
              </a:pPr>
              <a:r>
                <a:rPr lang="en-US" sz="2900" spc="-100" dirty="0">
                  <a:solidFill>
                    <a:schemeClr val="bg1"/>
                  </a:solidFill>
                  <a:latin typeface="Segoe UI Light"/>
                  <a:cs typeface="Segoe UI Light"/>
                </a:rPr>
                <a:t>intelligent bots with users</a:t>
              </a:r>
            </a:p>
          </p:txBody>
        </p:sp>
        <p:sp>
          <p:nvSpPr>
            <p:cNvPr id="12" name="Rectangle 11"/>
            <p:cNvSpPr/>
            <p:nvPr/>
          </p:nvSpPr>
          <p:spPr>
            <a:xfrm>
              <a:off x="1" y="1469112"/>
              <a:ext cx="274638" cy="107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mj-lt"/>
              </a:endParaRPr>
            </a:p>
          </p:txBody>
        </p:sp>
      </p:grpSp>
      <p:grpSp>
        <p:nvGrpSpPr>
          <p:cNvPr id="16" name="Group 15"/>
          <p:cNvGrpSpPr/>
          <p:nvPr/>
        </p:nvGrpSpPr>
        <p:grpSpPr>
          <a:xfrm>
            <a:off x="5134246" y="1839801"/>
            <a:ext cx="6982464" cy="4793372"/>
            <a:chOff x="12838884" y="-262227"/>
            <a:chExt cx="5380691" cy="3693777"/>
          </a:xfrm>
        </p:grpSpPr>
        <p:grpSp>
          <p:nvGrpSpPr>
            <p:cNvPr id="18" name="Group 17"/>
            <p:cNvGrpSpPr/>
            <p:nvPr/>
          </p:nvGrpSpPr>
          <p:grpSpPr>
            <a:xfrm>
              <a:off x="12838884" y="-262227"/>
              <a:ext cx="5380691" cy="3693777"/>
              <a:chOff x="12838884" y="-262227"/>
              <a:chExt cx="5380691" cy="3693777"/>
            </a:xfrm>
          </p:grpSpPr>
          <p:sp>
            <p:nvSpPr>
              <p:cNvPr id="21"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76200" cap="flat">
                <a:solidFill>
                  <a:schemeClr val="bg2">
                    <a:lumMod val="9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2" name="Freeform 5"/>
              <p:cNvSpPr>
                <a:spLocks/>
              </p:cNvSpPr>
              <p:nvPr/>
            </p:nvSpPr>
            <p:spPr bwMode="auto">
              <a:xfrm>
                <a:off x="12838884" y="-262227"/>
                <a:ext cx="5380691" cy="3693777"/>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38100" cap="flat">
                <a:solidFill>
                  <a:schemeClr val="bg1">
                    <a:lumMod val="9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23" name="Oval 22"/>
              <p:cNvSpPr>
                <a:spLocks noChangeArrowheads="1"/>
              </p:cNvSpPr>
              <p:nvPr/>
            </p:nvSpPr>
            <p:spPr bwMode="auto">
              <a:xfrm>
                <a:off x="15466159" y="-109927"/>
                <a:ext cx="98547" cy="101533"/>
              </a:xfrm>
              <a:prstGeom prst="ellipse">
                <a:avLst/>
              </a:prstGeom>
              <a:solidFill>
                <a:schemeClr val="tx1">
                  <a:lumMod val="50000"/>
                  <a:lumOff val="50000"/>
                </a:schemeClr>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9" name="Rectangle 18"/>
            <p:cNvSpPr/>
            <p:nvPr/>
          </p:nvSpPr>
          <p:spPr>
            <a:xfrm>
              <a:off x="13199679" y="131479"/>
              <a:ext cx="4659101" cy="2906365"/>
            </a:xfrm>
            <a:prstGeom prst="rect">
              <a:avLst/>
            </a:prstGeom>
            <a:noFill/>
            <a:ln w="12700" cap="flat">
              <a:solidFill>
                <a:schemeClr val="bg2">
                  <a:lumMod val="9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5" name="Group 4"/>
          <p:cNvGrpSpPr/>
          <p:nvPr/>
        </p:nvGrpSpPr>
        <p:grpSpPr>
          <a:xfrm>
            <a:off x="5612959" y="2356958"/>
            <a:ext cx="6035552" cy="3797133"/>
            <a:chOff x="5612959" y="2395105"/>
            <a:chExt cx="6035552" cy="3797133"/>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6824"/>
            <a:stretch/>
          </p:blipFill>
          <p:spPr>
            <a:xfrm>
              <a:off x="5612959" y="2395105"/>
              <a:ext cx="6035552" cy="3765307"/>
            </a:xfrm>
            <a:prstGeom prst="rect">
              <a:avLst/>
            </a:prstGeom>
            <a:ln>
              <a:solidFill>
                <a:schemeClr val="accent6">
                  <a:lumMod val="20000"/>
                  <a:lumOff val="80000"/>
                </a:schemeClr>
              </a:solidFill>
            </a:ln>
          </p:spPr>
        </p:pic>
        <p:pic>
          <p:nvPicPr>
            <p:cNvPr id="24" name="Picture 23"/>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5612959" y="6039838"/>
              <a:ext cx="6035552" cy="152400"/>
            </a:xfrm>
            <a:prstGeom prst="rect">
              <a:avLst/>
            </a:prstGeom>
            <a:ln>
              <a:solidFill>
                <a:schemeClr val="accent6">
                  <a:lumMod val="20000"/>
                  <a:lumOff val="80000"/>
                </a:schemeClr>
              </a:solidFill>
            </a:ln>
          </p:spPr>
        </p:pic>
      </p:grpSp>
      <p:sp>
        <p:nvSpPr>
          <p:cNvPr id="3" name="Title 2"/>
          <p:cNvSpPr>
            <a:spLocks noGrp="1"/>
          </p:cNvSpPr>
          <p:nvPr>
            <p:ph type="title"/>
          </p:nvPr>
        </p:nvSpPr>
        <p:spPr/>
        <p:txBody>
          <a:bodyPr>
            <a:normAutofit/>
          </a:bodyPr>
          <a:lstStyle/>
          <a:p>
            <a:r>
              <a:rPr lang="en-US" sz="5400" dirty="0">
                <a:solidFill>
                  <a:schemeClr val="accent2"/>
                </a:solidFill>
              </a:rPr>
              <a:t>Bot Framework Integration</a:t>
            </a:r>
          </a:p>
        </p:txBody>
      </p:sp>
      <p:sp>
        <p:nvSpPr>
          <p:cNvPr id="17" name="Rectangle 16"/>
          <p:cNvSpPr/>
          <p:nvPr/>
        </p:nvSpPr>
        <p:spPr>
          <a:xfrm>
            <a:off x="427038" y="2963862"/>
            <a:ext cx="4571999" cy="3645906"/>
          </a:xfrm>
          <a:prstGeom prst="rect">
            <a:avLst/>
          </a:prstGeom>
        </p:spPr>
        <p:txBody>
          <a:bodyPr wrap="square" lIns="93256" tIns="46627" rIns="93256" bIns="46627">
            <a:spAutoFit/>
          </a:bodyPr>
          <a:lstStyle/>
          <a:p>
            <a:pPr defTabSz="932230">
              <a:lnSpc>
                <a:spcPct val="90000"/>
              </a:lnSpc>
            </a:pPr>
            <a:r>
              <a:rPr lang="en-US" sz="2800" spc="-100" dirty="0">
                <a:solidFill>
                  <a:schemeClr val="accent2"/>
                </a:solidFill>
                <a:latin typeface="+mj-lt"/>
                <a:cs typeface="Segoe UI  "/>
              </a:rPr>
              <a:t>Configure LUIS to enable calling one service to the other:</a:t>
            </a:r>
          </a:p>
          <a:p>
            <a:pPr defTabSz="932230">
              <a:lnSpc>
                <a:spcPct val="90000"/>
              </a:lnSpc>
              <a:spcBef>
                <a:spcPts val="1200"/>
              </a:spcBef>
            </a:pPr>
            <a:r>
              <a:rPr lang="en-US" sz="1300" dirty="0">
                <a:solidFill>
                  <a:schemeClr val="accent6"/>
                </a:solidFill>
                <a:latin typeface="+mj-lt"/>
              </a:rPr>
              <a:t>Once the new bot is created, copy the </a:t>
            </a:r>
            <a:r>
              <a:rPr lang="en-US" sz="1300" b="1" dirty="0">
                <a:solidFill>
                  <a:schemeClr val="accent6"/>
                </a:solidFill>
                <a:latin typeface="+mj-lt"/>
              </a:rPr>
              <a:t>App ID </a:t>
            </a:r>
            <a:r>
              <a:rPr lang="en-US" sz="1300" dirty="0">
                <a:solidFill>
                  <a:schemeClr val="accent6"/>
                </a:solidFill>
                <a:latin typeface="+mj-lt"/>
              </a:rPr>
              <a:t>from the Microsoft Bot Framework to your LUIS application.</a:t>
            </a:r>
          </a:p>
          <a:p>
            <a:pPr defTabSz="932230">
              <a:lnSpc>
                <a:spcPct val="90000"/>
              </a:lnSpc>
              <a:spcBef>
                <a:spcPts val="1200"/>
              </a:spcBef>
            </a:pPr>
            <a:r>
              <a:rPr lang="en-US" sz="1300" dirty="0">
                <a:solidFill>
                  <a:schemeClr val="accent6"/>
                </a:solidFill>
                <a:latin typeface="+mj-lt"/>
              </a:rPr>
              <a:t>Copy the </a:t>
            </a:r>
            <a:r>
              <a:rPr lang="en-US" sz="1300" b="1" dirty="0">
                <a:solidFill>
                  <a:schemeClr val="accent6"/>
                </a:solidFill>
                <a:latin typeface="+mj-lt"/>
              </a:rPr>
              <a:t>App secret </a:t>
            </a:r>
            <a:r>
              <a:rPr lang="en-US" sz="1300" dirty="0">
                <a:solidFill>
                  <a:schemeClr val="accent6"/>
                </a:solidFill>
                <a:latin typeface="+mj-lt"/>
              </a:rPr>
              <a:t>into the correct field in the LUIS publish dialog box as well.</a:t>
            </a:r>
          </a:p>
          <a:p>
            <a:pPr defTabSz="932230">
              <a:lnSpc>
                <a:spcPct val="90000"/>
              </a:lnSpc>
              <a:spcBef>
                <a:spcPts val="1200"/>
              </a:spcBef>
            </a:pPr>
            <a:r>
              <a:rPr lang="en-US" sz="1300" dirty="0">
                <a:solidFill>
                  <a:schemeClr val="accent6"/>
                </a:solidFill>
                <a:latin typeface="+mj-lt"/>
              </a:rPr>
              <a:t>Finally, copy over the redirect URL provided by LUIS to your app on Microsoft Bot Framework. Note: same URL as in the registration step.</a:t>
            </a:r>
          </a:p>
          <a:p>
            <a:pPr defTabSz="932230">
              <a:lnSpc>
                <a:spcPct val="90000"/>
              </a:lnSpc>
              <a:spcBef>
                <a:spcPts val="1200"/>
              </a:spcBef>
            </a:pPr>
            <a:r>
              <a:rPr lang="en-US" sz="1300" dirty="0">
                <a:solidFill>
                  <a:schemeClr val="accent6"/>
                </a:solidFill>
                <a:latin typeface="+mj-lt"/>
              </a:rPr>
              <a:t>When this configuration is done and the application is correctly created within the Bot Framework, there are additional steps required to enable various channels depending on your preferences. Follow the instructions on </a:t>
            </a:r>
            <a:r>
              <a:rPr lang="en-US" sz="1300" dirty="0">
                <a:ln>
                  <a:solidFill>
                    <a:srgbClr val="004B50"/>
                  </a:solidFill>
                </a:ln>
                <a:solidFill>
                  <a:schemeClr val="accent6"/>
                </a:solidFill>
                <a:latin typeface="+mj-lt"/>
                <a:hlinkClick r:id="rId7"/>
              </a:rPr>
              <a:t>Microsoft Bot Framework</a:t>
            </a:r>
            <a:r>
              <a:rPr lang="en-US" sz="1300" dirty="0">
                <a:solidFill>
                  <a:schemeClr val="accent6"/>
                </a:solidFill>
                <a:latin typeface="+mj-lt"/>
              </a:rPr>
              <a:t>, to enable SMS, Slack, etc.</a:t>
            </a:r>
          </a:p>
        </p:txBody>
      </p:sp>
      <p:pic>
        <p:nvPicPr>
          <p:cNvPr id="27" name="Picture 26"/>
          <p:cNvPicPr>
            <a:picLocks noChangeAspect="1"/>
          </p:cNvPicPr>
          <p:nvPr/>
        </p:nvPicPr>
        <p:blipFill>
          <a:blip r:embed="rId8"/>
          <a:stretch>
            <a:fillRect/>
          </a:stretch>
        </p:blipFill>
        <p:spPr>
          <a:xfrm>
            <a:off x="6095401" y="2496897"/>
            <a:ext cx="5121084" cy="3542083"/>
          </a:xfrm>
          <a:prstGeom prst="rect">
            <a:avLst/>
          </a:prstGeom>
        </p:spPr>
      </p:pic>
    </p:spTree>
    <p:extLst>
      <p:ext uri="{BB962C8B-B14F-4D97-AF65-F5344CB8AC3E}">
        <p14:creationId xmlns:p14="http://schemas.microsoft.com/office/powerpoint/2010/main" val="248770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 y="1724026"/>
            <a:ext cx="12436474" cy="52705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6"/>
          <p:cNvSpPr>
            <a:spLocks noGrp="1"/>
          </p:cNvSpPr>
          <p:nvPr>
            <p:ph type="title"/>
          </p:nvPr>
        </p:nvSpPr>
        <p:spPr/>
        <p:txBody>
          <a:bodyPr>
            <a:normAutofit/>
          </a:bodyPr>
          <a:lstStyle/>
          <a:p>
            <a:r>
              <a:rPr lang="en-US" sz="5400" dirty="0">
                <a:solidFill>
                  <a:schemeClr val="accent2"/>
                </a:solidFill>
              </a:rPr>
              <a:t>LUIS</a:t>
            </a:r>
            <a:br>
              <a:rPr lang="en-US" dirty="0">
                <a:solidFill>
                  <a:schemeClr val="accent2"/>
                </a:solidFill>
              </a:rPr>
            </a:br>
            <a:r>
              <a:rPr lang="en-US" sz="3200" dirty="0">
                <a:solidFill>
                  <a:schemeClr val="accent2"/>
                </a:solidFill>
              </a:rPr>
              <a:t>Improve model performance</a:t>
            </a:r>
            <a:endParaRPr lang="en-US" sz="3264" dirty="0">
              <a:solidFill>
                <a:schemeClr val="accent2"/>
              </a:solidFill>
            </a:endParaRPr>
          </a:p>
        </p:txBody>
      </p:sp>
      <p:sp>
        <p:nvSpPr>
          <p:cNvPr id="18" name="Rectangle 17"/>
          <p:cNvSpPr>
            <a:spLocks/>
          </p:cNvSpPr>
          <p:nvPr/>
        </p:nvSpPr>
        <p:spPr>
          <a:xfrm>
            <a:off x="1112837" y="4598177"/>
            <a:ext cx="2743200" cy="21031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82828" tIns="137120" rIns="93242" bIns="46621">
            <a:noAutofit/>
          </a:bodyPr>
          <a:lstStyle/>
          <a:p>
            <a:pPr defTabSz="914099">
              <a:lnSpc>
                <a:spcPct val="90000"/>
              </a:lnSpc>
              <a:spcAft>
                <a:spcPts val="1200"/>
              </a:spcAft>
            </a:pPr>
            <a:r>
              <a:rPr lang="en-US" sz="1400" dirty="0">
                <a:solidFill>
                  <a:schemeClr val="accent6"/>
                </a:solidFill>
                <a:latin typeface="Segoe UI  "/>
                <a:cs typeface="Segoe UI Light"/>
              </a:rPr>
              <a:t>The model fails to see that a class of words or phrases is similar (e.g. names of cities).or is having trouble identifying an entity</a:t>
            </a:r>
          </a:p>
          <a:p>
            <a:pPr defTabSz="914099">
              <a:lnSpc>
                <a:spcPct val="90000"/>
              </a:lnSpc>
              <a:spcAft>
                <a:spcPts val="1200"/>
              </a:spcAft>
            </a:pPr>
            <a:r>
              <a:rPr lang="en-US" sz="1400" dirty="0">
                <a:solidFill>
                  <a:schemeClr val="accent6"/>
                </a:solidFill>
                <a:latin typeface="Segoe UI  "/>
                <a:cs typeface="Segoe UI Light"/>
              </a:rPr>
              <a:t>The model fails to act on rare or proprietary words</a:t>
            </a:r>
          </a:p>
          <a:p>
            <a:pPr defTabSz="914099">
              <a:lnSpc>
                <a:spcPct val="90000"/>
              </a:lnSpc>
              <a:spcAft>
                <a:spcPts val="1200"/>
              </a:spcAft>
            </a:pPr>
            <a:endParaRPr lang="en-US" sz="1400" dirty="0">
              <a:solidFill>
                <a:schemeClr val="accent6"/>
              </a:solidFill>
              <a:latin typeface="Segoe UI  "/>
              <a:cs typeface="Segoe UI Light"/>
            </a:endParaRPr>
          </a:p>
        </p:txBody>
      </p:sp>
      <p:sp>
        <p:nvSpPr>
          <p:cNvPr id="20" name="Rectangle 19"/>
          <p:cNvSpPr>
            <a:spLocks/>
          </p:cNvSpPr>
          <p:nvPr/>
        </p:nvSpPr>
        <p:spPr>
          <a:xfrm>
            <a:off x="6649469" y="2769376"/>
            <a:ext cx="2743200" cy="176633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82828" tIns="137120" rIns="93242" bIns="46621">
            <a:noAutofit/>
          </a:bodyPr>
          <a:lstStyle/>
          <a:p>
            <a:pPr defTabSz="914099">
              <a:lnSpc>
                <a:spcPct val="90000"/>
              </a:lnSpc>
              <a:spcAft>
                <a:spcPts val="1200"/>
              </a:spcAft>
            </a:pPr>
            <a:r>
              <a:rPr lang="en-US" sz="1400" dirty="0">
                <a:solidFill>
                  <a:schemeClr val="accent6"/>
                </a:solidFill>
                <a:latin typeface="Segoe UI  "/>
                <a:cs typeface="Segoe UI Light"/>
              </a:rPr>
              <a:t>A common cause of error can be traced to a label that has been </a:t>
            </a:r>
            <a:r>
              <a:rPr lang="en-US" sz="1400" dirty="0" err="1">
                <a:solidFill>
                  <a:schemeClr val="accent6"/>
                </a:solidFill>
                <a:latin typeface="Segoe UI  "/>
                <a:cs typeface="Segoe UI Light"/>
              </a:rPr>
              <a:t>mis</a:t>
            </a:r>
            <a:r>
              <a:rPr lang="en-US" sz="1400" dirty="0">
                <a:solidFill>
                  <a:schemeClr val="accent6"/>
                </a:solidFill>
                <a:latin typeface="Segoe UI  "/>
                <a:cs typeface="Segoe UI Light"/>
              </a:rPr>
              <a:t>-assigned</a:t>
            </a:r>
          </a:p>
        </p:txBody>
      </p:sp>
      <p:sp>
        <p:nvSpPr>
          <p:cNvPr id="22" name="Rectangle 21"/>
          <p:cNvSpPr>
            <a:spLocks/>
          </p:cNvSpPr>
          <p:nvPr/>
        </p:nvSpPr>
        <p:spPr>
          <a:xfrm>
            <a:off x="9417785" y="2769376"/>
            <a:ext cx="2743200" cy="176633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82828" tIns="137120" rIns="93242" bIns="46621">
            <a:noAutofit/>
          </a:bodyPr>
          <a:lstStyle/>
          <a:p>
            <a:pPr defTabSz="914099">
              <a:lnSpc>
                <a:spcPct val="90000"/>
              </a:lnSpc>
              <a:spcAft>
                <a:spcPts val="1200"/>
              </a:spcAft>
            </a:pPr>
            <a:r>
              <a:rPr lang="en-US" sz="1400" dirty="0">
                <a:solidFill>
                  <a:schemeClr val="accent6"/>
                </a:solidFill>
                <a:latin typeface="Segoe UI  "/>
                <a:cs typeface="Segoe UI Light"/>
              </a:rPr>
              <a:t>In some cases, the schema and the definitions of the intents and entities are too hard for a ML algorithm to learn</a:t>
            </a:r>
          </a:p>
        </p:txBody>
      </p:sp>
      <p:grpSp>
        <p:nvGrpSpPr>
          <p:cNvPr id="10" name="Group 9"/>
          <p:cNvGrpSpPr/>
          <p:nvPr/>
        </p:nvGrpSpPr>
        <p:grpSpPr>
          <a:xfrm>
            <a:off x="274638" y="1948578"/>
            <a:ext cx="11887560" cy="702172"/>
            <a:chOff x="274638" y="1966336"/>
            <a:chExt cx="11887560" cy="702172"/>
          </a:xfrm>
        </p:grpSpPr>
        <p:sp>
          <p:nvSpPr>
            <p:cNvPr id="6" name="Rectangle 5"/>
            <p:cNvSpPr/>
            <p:nvPr/>
          </p:nvSpPr>
          <p:spPr>
            <a:xfrm>
              <a:off x="274638" y="1966336"/>
              <a:ext cx="11887560" cy="6927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p:cNvSpPr>
            <p:nvPr/>
          </p:nvSpPr>
          <p:spPr>
            <a:xfrm>
              <a:off x="1112837" y="1973262"/>
              <a:ext cx="2743200" cy="692726"/>
            </a:xfrm>
            <a:prstGeom prst="rect">
              <a:avLst/>
            </a:prstGeom>
            <a:noFill/>
            <a:ln>
              <a:noFill/>
            </a:ln>
          </p:spPr>
          <p:txBody>
            <a:bodyPr wrap="square" lIns="182828" tIns="137120" rIns="93242" bIns="46621" anchor="ctr">
              <a:noAutofit/>
            </a:bodyPr>
            <a:lstStyle/>
            <a:p>
              <a:pPr algn="ctr" defTabSz="914099">
                <a:lnSpc>
                  <a:spcPct val="80000"/>
                </a:lnSpc>
              </a:pPr>
              <a:r>
                <a:rPr lang="en-US" sz="2000" dirty="0">
                  <a:solidFill>
                    <a:schemeClr val="bg1"/>
                  </a:solidFill>
                  <a:latin typeface="Segoe UI Semibold" panose="020B0702040204020203" pitchFamily="34" charset="0"/>
                  <a:cs typeface="Segoe UI Semibold" panose="020B0702040204020203" pitchFamily="34" charset="0"/>
                </a:rPr>
                <a:t>Add model features</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19" name="Rectangle 18"/>
            <p:cNvSpPr>
              <a:spLocks/>
            </p:cNvSpPr>
            <p:nvPr/>
          </p:nvSpPr>
          <p:spPr>
            <a:xfrm>
              <a:off x="6650037" y="1973262"/>
              <a:ext cx="2743200" cy="692726"/>
            </a:xfrm>
            <a:prstGeom prst="rect">
              <a:avLst/>
            </a:prstGeom>
            <a:noFill/>
            <a:ln>
              <a:noFill/>
            </a:ln>
          </p:spPr>
          <p:txBody>
            <a:bodyPr wrap="square" lIns="182828" tIns="137120" rIns="93242" bIns="46621" anchor="ctr">
              <a:noAutofit/>
            </a:bodyPr>
            <a:lstStyle/>
            <a:p>
              <a:pPr algn="ctr" defTabSz="914099">
                <a:lnSpc>
                  <a:spcPct val="80000"/>
                </a:lnSpc>
              </a:pPr>
              <a:r>
                <a:rPr lang="en-US" sz="2000" dirty="0">
                  <a:solidFill>
                    <a:schemeClr val="bg1"/>
                  </a:solidFill>
                  <a:latin typeface="Segoe UI Semibold" panose="020B0702040204020203" pitchFamily="34" charset="0"/>
                  <a:cs typeface="Segoe UI Semibold" panose="020B0702040204020203" pitchFamily="34" charset="0"/>
                </a:rPr>
                <a:t>Fix incorrect utterance labels</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21" name="Rectangle 20"/>
            <p:cNvSpPr>
              <a:spLocks/>
            </p:cNvSpPr>
            <p:nvPr/>
          </p:nvSpPr>
          <p:spPr>
            <a:xfrm>
              <a:off x="9418637" y="1973262"/>
              <a:ext cx="2743200" cy="692726"/>
            </a:xfrm>
            <a:prstGeom prst="rect">
              <a:avLst/>
            </a:prstGeom>
            <a:noFill/>
            <a:ln>
              <a:noFill/>
            </a:ln>
          </p:spPr>
          <p:txBody>
            <a:bodyPr wrap="square" lIns="182828" tIns="137120" rIns="93242" bIns="46621" anchor="ctr">
              <a:noAutofit/>
            </a:bodyPr>
            <a:lstStyle/>
            <a:p>
              <a:pPr algn="ctr" defTabSz="914099">
                <a:lnSpc>
                  <a:spcPct val="80000"/>
                </a:lnSpc>
              </a:pPr>
              <a:r>
                <a:rPr lang="en-US" sz="2000" dirty="0">
                  <a:solidFill>
                    <a:schemeClr val="bg1"/>
                  </a:solidFill>
                  <a:latin typeface="Segoe UI Semibold" panose="020B0702040204020203" pitchFamily="34" charset="0"/>
                  <a:cs typeface="Segoe UI Semibold" panose="020B0702040204020203" pitchFamily="34" charset="0"/>
                </a:rPr>
                <a:t>Change the schema</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23" name="Rectangle 22"/>
            <p:cNvSpPr>
              <a:spLocks/>
            </p:cNvSpPr>
            <p:nvPr/>
          </p:nvSpPr>
          <p:spPr>
            <a:xfrm>
              <a:off x="3881437" y="1973262"/>
              <a:ext cx="2743200" cy="695246"/>
            </a:xfrm>
            <a:prstGeom prst="rect">
              <a:avLst/>
            </a:prstGeom>
            <a:noFill/>
            <a:ln>
              <a:noFill/>
            </a:ln>
          </p:spPr>
          <p:txBody>
            <a:bodyPr wrap="square" lIns="182828" tIns="137120" rIns="93242" bIns="46621" anchor="ctr">
              <a:noAutofit/>
            </a:bodyPr>
            <a:lstStyle/>
            <a:p>
              <a:pPr algn="ctr" defTabSz="914099">
                <a:lnSpc>
                  <a:spcPct val="80000"/>
                </a:lnSpc>
              </a:pPr>
              <a:r>
                <a:rPr lang="en-US" sz="2000" dirty="0">
                  <a:solidFill>
                    <a:schemeClr val="bg1"/>
                  </a:solidFill>
                  <a:latin typeface="Segoe UI Semibold" panose="020B0702040204020203" pitchFamily="34" charset="0"/>
                  <a:cs typeface="Segoe UI Semibold" panose="020B0702040204020203" pitchFamily="34" charset="0"/>
                </a:rPr>
                <a:t>Add more labeled utterances</a:t>
              </a:r>
            </a:p>
          </p:txBody>
        </p:sp>
      </p:grpSp>
      <p:sp>
        <p:nvSpPr>
          <p:cNvPr id="36" name="Rectangle 35"/>
          <p:cNvSpPr>
            <a:spLocks/>
          </p:cNvSpPr>
          <p:nvPr/>
        </p:nvSpPr>
        <p:spPr>
          <a:xfrm>
            <a:off x="3881153" y="2769376"/>
            <a:ext cx="2743200" cy="176633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82828" tIns="137120" rIns="93242" bIns="46621">
            <a:noAutofit/>
          </a:bodyPr>
          <a:lstStyle/>
          <a:p>
            <a:pPr defTabSz="914099">
              <a:lnSpc>
                <a:spcPct val="90000"/>
              </a:lnSpc>
              <a:spcAft>
                <a:spcPts val="1200"/>
              </a:spcAft>
            </a:pPr>
            <a:r>
              <a:rPr lang="en-US" sz="1400" dirty="0">
                <a:solidFill>
                  <a:schemeClr val="accent6"/>
                </a:solidFill>
                <a:latin typeface="Segoe UI  "/>
                <a:cs typeface="Segoe UI Light"/>
              </a:rPr>
              <a:t>Ultimately, performance of ML models depends on quality and quantity of the labels. The more labels, the greater the performance</a:t>
            </a:r>
          </a:p>
        </p:txBody>
      </p:sp>
      <p:sp>
        <p:nvSpPr>
          <p:cNvPr id="12" name="Rectangle 11"/>
          <p:cNvSpPr>
            <a:spLocks/>
          </p:cNvSpPr>
          <p:nvPr/>
        </p:nvSpPr>
        <p:spPr>
          <a:xfrm>
            <a:off x="6882" y="3358254"/>
            <a:ext cx="1114634" cy="588576"/>
          </a:xfrm>
          <a:prstGeom prst="rect">
            <a:avLst/>
          </a:prstGeom>
          <a:noFill/>
          <a:ln>
            <a:noFill/>
          </a:ln>
        </p:spPr>
        <p:txBody>
          <a:bodyPr wrap="square" lIns="182828" tIns="137120" rIns="93242" bIns="46621" anchor="ctr">
            <a:noAutofit/>
          </a:bodyPr>
          <a:lstStyle/>
          <a:p>
            <a:pPr algn="r" defTabSz="914099">
              <a:lnSpc>
                <a:spcPct val="80000"/>
              </a:lnSpc>
            </a:pPr>
            <a:r>
              <a:rPr lang="en-US" sz="2000" dirty="0">
                <a:solidFill>
                  <a:schemeClr val="accent6"/>
                </a:solidFill>
                <a:latin typeface="Segoe UI Semibold" panose="020B0702040204020203" pitchFamily="34" charset="0"/>
                <a:cs typeface="Segoe UI Semibold" panose="020B0702040204020203" pitchFamily="34" charset="0"/>
              </a:rPr>
              <a:t>Why it helps</a:t>
            </a:r>
            <a:endParaRPr lang="en-US" sz="1600" dirty="0">
              <a:solidFill>
                <a:schemeClr val="accent6"/>
              </a:solidFill>
              <a:latin typeface="Segoe UI Semibold" panose="020B0702040204020203" pitchFamily="34" charset="0"/>
              <a:cs typeface="Segoe UI Semibold" panose="020B0702040204020203" pitchFamily="34" charset="0"/>
            </a:endParaRPr>
          </a:p>
        </p:txBody>
      </p:sp>
      <p:sp>
        <p:nvSpPr>
          <p:cNvPr id="13" name="Rectangle 12"/>
          <p:cNvSpPr>
            <a:spLocks/>
          </p:cNvSpPr>
          <p:nvPr/>
        </p:nvSpPr>
        <p:spPr>
          <a:xfrm>
            <a:off x="6882" y="5355450"/>
            <a:ext cx="1114634" cy="588575"/>
          </a:xfrm>
          <a:prstGeom prst="rect">
            <a:avLst/>
          </a:prstGeom>
          <a:noFill/>
          <a:ln>
            <a:noFill/>
          </a:ln>
        </p:spPr>
        <p:txBody>
          <a:bodyPr wrap="square" lIns="182828" tIns="137120" rIns="93242" bIns="46621" anchor="ctr">
            <a:noAutofit/>
          </a:bodyPr>
          <a:lstStyle/>
          <a:p>
            <a:pPr algn="r" defTabSz="914099">
              <a:lnSpc>
                <a:spcPct val="80000"/>
              </a:lnSpc>
            </a:pPr>
            <a:r>
              <a:rPr lang="en-US" sz="2000" dirty="0">
                <a:solidFill>
                  <a:schemeClr val="accent6"/>
                </a:solidFill>
                <a:latin typeface="Segoe UI Semibold" panose="020B0702040204020203" pitchFamily="34" charset="0"/>
                <a:cs typeface="Segoe UI Semibold" panose="020B0702040204020203" pitchFamily="34" charset="0"/>
              </a:rPr>
              <a:t>When to use</a:t>
            </a:r>
            <a:endParaRPr lang="en-US" sz="1600" dirty="0">
              <a:solidFill>
                <a:schemeClr val="accent6"/>
              </a:solidFill>
              <a:latin typeface="Segoe UI Semibold" panose="020B0702040204020203" pitchFamily="34" charset="0"/>
              <a:cs typeface="Segoe UI Semibold" panose="020B0702040204020203" pitchFamily="34" charset="0"/>
            </a:endParaRPr>
          </a:p>
        </p:txBody>
      </p:sp>
      <p:sp>
        <p:nvSpPr>
          <p:cNvPr id="14" name="Rectangle 13"/>
          <p:cNvSpPr>
            <a:spLocks/>
          </p:cNvSpPr>
          <p:nvPr/>
        </p:nvSpPr>
        <p:spPr>
          <a:xfrm>
            <a:off x="3881557" y="4598177"/>
            <a:ext cx="2743200" cy="21031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82828" tIns="137120" rIns="93242" bIns="46621">
            <a:noAutofit/>
          </a:bodyPr>
          <a:lstStyle/>
          <a:p>
            <a:pPr defTabSz="914099">
              <a:lnSpc>
                <a:spcPct val="90000"/>
              </a:lnSpc>
              <a:spcAft>
                <a:spcPts val="1200"/>
              </a:spcAft>
            </a:pPr>
            <a:r>
              <a:rPr lang="en-US" sz="1400" dirty="0">
                <a:solidFill>
                  <a:schemeClr val="accent6"/>
                </a:solidFill>
                <a:latin typeface="Segoe UI  "/>
                <a:cs typeface="Segoe UI Light"/>
              </a:rPr>
              <a:t>The model fails differentiate between two different intents</a:t>
            </a:r>
          </a:p>
          <a:p>
            <a:pPr defTabSz="914099">
              <a:lnSpc>
                <a:spcPct val="90000"/>
              </a:lnSpc>
              <a:spcAft>
                <a:spcPts val="1200"/>
              </a:spcAft>
            </a:pPr>
            <a:r>
              <a:rPr lang="en-US" sz="1400" dirty="0">
                <a:solidFill>
                  <a:schemeClr val="accent6"/>
                </a:solidFill>
                <a:latin typeface="Segoe UI  "/>
                <a:cs typeface="Segoe UI Light"/>
              </a:rPr>
              <a:t>The model fails to recognize an entity based on words that surround it </a:t>
            </a:r>
          </a:p>
          <a:p>
            <a:pPr defTabSz="914099">
              <a:lnSpc>
                <a:spcPct val="90000"/>
              </a:lnSpc>
              <a:spcAft>
                <a:spcPts val="1200"/>
              </a:spcAft>
            </a:pPr>
            <a:r>
              <a:rPr lang="en-US" sz="1400" dirty="0">
                <a:solidFill>
                  <a:schemeClr val="accent6"/>
                </a:solidFill>
                <a:latin typeface="Segoe UI  "/>
                <a:cs typeface="Segoe UI Light"/>
              </a:rPr>
              <a:t>The model erroneously and systematically assigns low scores to one intent</a:t>
            </a:r>
          </a:p>
          <a:p>
            <a:pPr defTabSz="914099">
              <a:lnSpc>
                <a:spcPct val="90000"/>
              </a:lnSpc>
              <a:spcAft>
                <a:spcPts val="1200"/>
              </a:spcAft>
            </a:pPr>
            <a:endParaRPr lang="en-US" sz="1400" dirty="0">
              <a:solidFill>
                <a:schemeClr val="accent6"/>
              </a:solidFill>
              <a:latin typeface="Segoe UI  "/>
              <a:cs typeface="Segoe UI Light"/>
            </a:endParaRPr>
          </a:p>
        </p:txBody>
      </p:sp>
      <p:sp>
        <p:nvSpPr>
          <p:cNvPr id="15" name="Rectangle 14"/>
          <p:cNvSpPr>
            <a:spLocks/>
          </p:cNvSpPr>
          <p:nvPr/>
        </p:nvSpPr>
        <p:spPr>
          <a:xfrm>
            <a:off x="9418998" y="4598177"/>
            <a:ext cx="2743200" cy="21031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82828" tIns="137120" rIns="93242" bIns="46621">
            <a:noAutofit/>
          </a:bodyPr>
          <a:lstStyle/>
          <a:p>
            <a:pPr defTabSz="914099">
              <a:lnSpc>
                <a:spcPct val="90000"/>
              </a:lnSpc>
              <a:spcAft>
                <a:spcPts val="1200"/>
              </a:spcAft>
            </a:pPr>
            <a:r>
              <a:rPr lang="en-US" sz="1400" dirty="0">
                <a:solidFill>
                  <a:schemeClr val="accent6"/>
                </a:solidFill>
                <a:latin typeface="Segoe UI  "/>
                <a:cs typeface="Segoe UI Light"/>
              </a:rPr>
              <a:t>You have difficulty deciding how to label utterances, and the model is performing poorly, despite having tried all the other options described here</a:t>
            </a:r>
          </a:p>
          <a:p>
            <a:pPr defTabSz="914099">
              <a:lnSpc>
                <a:spcPct val="90000"/>
              </a:lnSpc>
              <a:spcAft>
                <a:spcPts val="1200"/>
              </a:spcAft>
            </a:pPr>
            <a:r>
              <a:rPr lang="en-US" sz="1400" dirty="0">
                <a:solidFill>
                  <a:schemeClr val="accent6"/>
                </a:solidFill>
                <a:latin typeface="Segoe UI  "/>
                <a:cs typeface="Segoe UI Light"/>
              </a:rPr>
              <a:t>Changing the schema might mean combining, re-grouping, or dropping intents or entities</a:t>
            </a:r>
          </a:p>
        </p:txBody>
      </p:sp>
      <p:sp>
        <p:nvSpPr>
          <p:cNvPr id="17" name="Rectangle 16"/>
          <p:cNvSpPr>
            <a:spLocks/>
          </p:cNvSpPr>
          <p:nvPr/>
        </p:nvSpPr>
        <p:spPr>
          <a:xfrm>
            <a:off x="6650277" y="4598177"/>
            <a:ext cx="2743200" cy="21031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82828" tIns="137120" rIns="93242" bIns="46621">
            <a:noAutofit/>
          </a:bodyPr>
          <a:lstStyle/>
          <a:p>
            <a:pPr defTabSz="914099">
              <a:lnSpc>
                <a:spcPct val="90000"/>
              </a:lnSpc>
              <a:spcAft>
                <a:spcPts val="1200"/>
              </a:spcAft>
            </a:pPr>
            <a:r>
              <a:rPr lang="en-US" sz="1400" dirty="0">
                <a:solidFill>
                  <a:schemeClr val="accent6"/>
                </a:solidFill>
                <a:latin typeface="Segoe UI  "/>
                <a:cs typeface="Segoe UI Light"/>
              </a:rPr>
              <a:t>The model fails to differentiate between two different intents, even though similar utterances have been labeled</a:t>
            </a:r>
          </a:p>
          <a:p>
            <a:pPr defTabSz="914099">
              <a:lnSpc>
                <a:spcPct val="90000"/>
              </a:lnSpc>
              <a:spcAft>
                <a:spcPts val="1200"/>
              </a:spcAft>
            </a:pPr>
            <a:r>
              <a:rPr lang="en-US" sz="1400" dirty="0">
                <a:solidFill>
                  <a:schemeClr val="accent6"/>
                </a:solidFill>
                <a:latin typeface="Segoe UI  "/>
                <a:cs typeface="Segoe UI Light"/>
              </a:rPr>
              <a:t>An entity is consistently being missed, even though similar utterances have been labeled</a:t>
            </a:r>
          </a:p>
        </p:txBody>
      </p:sp>
      <p:sp>
        <p:nvSpPr>
          <p:cNvPr id="24" name="Rectangle 23"/>
          <p:cNvSpPr>
            <a:spLocks/>
          </p:cNvSpPr>
          <p:nvPr/>
        </p:nvSpPr>
        <p:spPr>
          <a:xfrm>
            <a:off x="1112837" y="2769376"/>
            <a:ext cx="2743200" cy="176633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82828" tIns="137120" rIns="93242" bIns="46621">
            <a:noAutofit/>
          </a:bodyPr>
          <a:lstStyle/>
          <a:p>
            <a:pPr defTabSz="914400">
              <a:lnSpc>
                <a:spcPct val="90000"/>
              </a:lnSpc>
              <a:spcAft>
                <a:spcPts val="1200"/>
              </a:spcAft>
              <a:defRPr/>
            </a:pPr>
            <a:r>
              <a:rPr lang="en-US" sz="1400" dirty="0">
                <a:solidFill>
                  <a:schemeClr val="accent6"/>
                </a:solidFill>
                <a:latin typeface="Segoe UI  "/>
                <a:cs typeface="Segoe UI Light"/>
              </a:rPr>
              <a:t>Providing explicit knowledge about the entities by creating a list that features them helps LUIS with sentence analysis. Add features with some or all of an entity's values via </a:t>
            </a:r>
            <a:r>
              <a:rPr lang="en-US" sz="1400" b="1" dirty="0">
                <a:solidFill>
                  <a:schemeClr val="accent6"/>
                </a:solidFill>
                <a:latin typeface="Segoe UI  "/>
                <a:cs typeface="Segoe UI Light"/>
              </a:rPr>
              <a:t>Phrase List Features</a:t>
            </a:r>
            <a:endParaRPr lang="en-US" sz="1400" dirty="0">
              <a:solidFill>
                <a:schemeClr val="accent6"/>
              </a:solidFill>
              <a:latin typeface="Segoe UI  "/>
              <a:cs typeface="Segoe UI Light"/>
            </a:endParaRPr>
          </a:p>
        </p:txBody>
      </p:sp>
      <p:cxnSp>
        <p:nvCxnSpPr>
          <p:cNvPr id="3" name="Straight Connector 2"/>
          <p:cNvCxnSpPr/>
          <p:nvPr/>
        </p:nvCxnSpPr>
        <p:spPr>
          <a:xfrm>
            <a:off x="274638" y="4487862"/>
            <a:ext cx="117348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93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 y="1724026"/>
            <a:ext cx="12436474" cy="52705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6"/>
          <p:cNvSpPr>
            <a:spLocks noGrp="1"/>
          </p:cNvSpPr>
          <p:nvPr>
            <p:ph type="title"/>
          </p:nvPr>
        </p:nvSpPr>
        <p:spPr/>
        <p:txBody>
          <a:bodyPr>
            <a:normAutofit/>
          </a:bodyPr>
          <a:lstStyle/>
          <a:p>
            <a:r>
              <a:rPr lang="en-US" sz="5400" dirty="0">
                <a:solidFill>
                  <a:schemeClr val="accent2"/>
                </a:solidFill>
              </a:rPr>
              <a:t>LUIS Pricing</a:t>
            </a:r>
            <a:endParaRPr lang="en-US" sz="4000" dirty="0">
              <a:solidFill>
                <a:schemeClr val="accent2"/>
              </a:solidFill>
            </a:endParaRPr>
          </a:p>
        </p:txBody>
      </p:sp>
      <p:grpSp>
        <p:nvGrpSpPr>
          <p:cNvPr id="55" name="Group 54"/>
          <p:cNvGrpSpPr/>
          <p:nvPr/>
        </p:nvGrpSpPr>
        <p:grpSpPr>
          <a:xfrm>
            <a:off x="2884760" y="2079528"/>
            <a:ext cx="3273324" cy="4285708"/>
            <a:chOff x="2884760" y="2079528"/>
            <a:chExt cx="3273324" cy="4285708"/>
          </a:xfrm>
        </p:grpSpPr>
        <p:sp>
          <p:nvSpPr>
            <p:cNvPr id="10" name="Rectangle 9"/>
            <p:cNvSpPr>
              <a:spLocks/>
            </p:cNvSpPr>
            <p:nvPr/>
          </p:nvSpPr>
          <p:spPr>
            <a:xfrm>
              <a:off x="2884760" y="2079528"/>
              <a:ext cx="3273324" cy="1097280"/>
            </a:xfrm>
            <a:prstGeom prst="rect">
              <a:avLst/>
            </a:prstGeom>
            <a:solidFill>
              <a:schemeClr val="accent6"/>
            </a:solidFill>
            <a:ln>
              <a:noFill/>
            </a:ln>
          </p:spPr>
          <p:txBody>
            <a:bodyPr wrap="square" lIns="182828" tIns="91440" rIns="182880" bIns="91440" anchor="ctr">
              <a:noAutofit/>
            </a:bodyPr>
            <a:lstStyle/>
            <a:p>
              <a:pPr algn="ctr" defTabSz="914099"/>
              <a:r>
                <a:rPr lang="en-US" sz="3200" dirty="0">
                  <a:solidFill>
                    <a:srgbClr val="FFFFFF"/>
                  </a:solidFill>
                  <a:latin typeface="Segoe UI Light"/>
                  <a:cs typeface="Segoe UI Light"/>
                </a:rPr>
                <a:t>Free Plan</a:t>
              </a:r>
            </a:p>
          </p:txBody>
        </p:sp>
        <p:sp>
          <p:nvSpPr>
            <p:cNvPr id="3" name="Rectangle 2"/>
            <p:cNvSpPr/>
            <p:nvPr/>
          </p:nvSpPr>
          <p:spPr>
            <a:xfrm>
              <a:off x="2884760" y="3176808"/>
              <a:ext cx="3273324" cy="211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84760" y="5097462"/>
              <a:ext cx="3273324" cy="12677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99">
                <a:spcAft>
                  <a:spcPts val="918"/>
                </a:spcAft>
              </a:pPr>
              <a:r>
                <a:rPr lang="en-US" sz="1100" dirty="0">
                  <a:solidFill>
                    <a:schemeClr val="bg1"/>
                  </a:solidFill>
                  <a:latin typeface="Segoe UI  "/>
                  <a:cs typeface="Segoe UI Light"/>
                </a:rPr>
                <a:t>Once the monthly quota is reached, the API will start returning an error code.  </a:t>
              </a:r>
            </a:p>
            <a:p>
              <a:pPr defTabSz="914099">
                <a:spcAft>
                  <a:spcPts val="918"/>
                </a:spcAft>
              </a:pPr>
              <a:r>
                <a:rPr lang="en-US" sz="1100" dirty="0">
                  <a:solidFill>
                    <a:schemeClr val="bg1"/>
                  </a:solidFill>
                  <a:latin typeface="Segoe UI  "/>
                  <a:cs typeface="Segoe UI Light"/>
                </a:rPr>
                <a:t>If the quota is reached or if higher throughput rate is desired, the customer needs to upgrade from the free tier to the paid plan</a:t>
              </a:r>
            </a:p>
          </p:txBody>
        </p:sp>
        <p:grpSp>
          <p:nvGrpSpPr>
            <p:cNvPr id="6" name="Group 5"/>
            <p:cNvGrpSpPr/>
            <p:nvPr/>
          </p:nvGrpSpPr>
          <p:grpSpPr>
            <a:xfrm>
              <a:off x="3100546" y="3420940"/>
              <a:ext cx="284992" cy="304922"/>
              <a:chOff x="10608963" y="3606351"/>
              <a:chExt cx="646647" cy="646905"/>
            </a:xfrm>
          </p:grpSpPr>
          <p:sp>
            <p:nvSpPr>
              <p:cNvPr id="20" name="Oval 19"/>
              <p:cNvSpPr/>
              <p:nvPr/>
            </p:nvSpPr>
            <p:spPr bwMode="auto">
              <a:xfrm>
                <a:off x="10608963" y="3606351"/>
                <a:ext cx="646647" cy="646905"/>
              </a:xfrm>
              <a:prstGeom prst="ellipse">
                <a:avLst/>
              </a:prstGeom>
              <a:noFill/>
              <a:ln w="38100">
                <a:solidFill>
                  <a:schemeClr val="bg2">
                    <a:lumMod val="7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sp>
            <p:nvSpPr>
              <p:cNvPr id="21" name="Freeform 5"/>
              <p:cNvSpPr>
                <a:spLocks/>
              </p:cNvSpPr>
              <p:nvPr/>
            </p:nvSpPr>
            <p:spPr bwMode="auto">
              <a:xfrm>
                <a:off x="10754243" y="3758514"/>
                <a:ext cx="356080" cy="342581"/>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21"/>
            <p:cNvGrpSpPr/>
            <p:nvPr/>
          </p:nvGrpSpPr>
          <p:grpSpPr>
            <a:xfrm>
              <a:off x="3100544" y="4022525"/>
              <a:ext cx="284992" cy="304922"/>
              <a:chOff x="10608963" y="3606351"/>
              <a:chExt cx="646647" cy="646905"/>
            </a:xfrm>
          </p:grpSpPr>
          <p:sp>
            <p:nvSpPr>
              <p:cNvPr id="23" name="Oval 22"/>
              <p:cNvSpPr/>
              <p:nvPr/>
            </p:nvSpPr>
            <p:spPr bwMode="auto">
              <a:xfrm>
                <a:off x="10608963" y="3606351"/>
                <a:ext cx="646647" cy="646905"/>
              </a:xfrm>
              <a:prstGeom prst="ellipse">
                <a:avLst/>
              </a:prstGeom>
              <a:noFill/>
              <a:ln w="38100">
                <a:solidFill>
                  <a:schemeClr val="bg2">
                    <a:lumMod val="7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sp>
            <p:nvSpPr>
              <p:cNvPr id="25" name="Freeform 5"/>
              <p:cNvSpPr>
                <a:spLocks/>
              </p:cNvSpPr>
              <p:nvPr/>
            </p:nvSpPr>
            <p:spPr bwMode="auto">
              <a:xfrm>
                <a:off x="10754243" y="3758514"/>
                <a:ext cx="356080" cy="342581"/>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 name="Rectangle 6"/>
            <p:cNvSpPr/>
            <p:nvPr/>
          </p:nvSpPr>
          <p:spPr>
            <a:xfrm>
              <a:off x="3500681" y="3268662"/>
              <a:ext cx="2650425" cy="590931"/>
            </a:xfrm>
            <a:prstGeom prst="rect">
              <a:avLst/>
            </a:prstGeom>
          </p:spPr>
          <p:txBody>
            <a:bodyPr wrap="square" anchor="ctr">
              <a:spAutoFit/>
            </a:bodyPr>
            <a:lstStyle/>
            <a:p>
              <a:pPr>
                <a:lnSpc>
                  <a:spcPct val="90000"/>
                </a:lnSpc>
              </a:pPr>
              <a:r>
                <a:rPr lang="en-US" dirty="0">
                  <a:solidFill>
                    <a:schemeClr val="accent6"/>
                  </a:solidFill>
                  <a:latin typeface="+mj-lt"/>
                  <a:cs typeface="Segoe UI Light"/>
                </a:rPr>
                <a:t>Free for up to 10K transactions per month</a:t>
              </a:r>
              <a:endParaRPr lang="en-US" dirty="0">
                <a:solidFill>
                  <a:schemeClr val="accent6"/>
                </a:solidFill>
                <a:latin typeface="+mj-lt"/>
              </a:endParaRPr>
            </a:p>
          </p:txBody>
        </p:sp>
        <p:sp>
          <p:nvSpPr>
            <p:cNvPr id="38" name="Rectangle 37"/>
            <p:cNvSpPr/>
            <p:nvPr/>
          </p:nvSpPr>
          <p:spPr>
            <a:xfrm>
              <a:off x="3500686" y="4016486"/>
              <a:ext cx="2650425" cy="341632"/>
            </a:xfrm>
            <a:prstGeom prst="rect">
              <a:avLst/>
            </a:prstGeom>
          </p:spPr>
          <p:txBody>
            <a:bodyPr wrap="square" anchor="ctr">
              <a:spAutoFit/>
            </a:bodyPr>
            <a:lstStyle/>
            <a:p>
              <a:pPr>
                <a:lnSpc>
                  <a:spcPct val="90000"/>
                </a:lnSpc>
              </a:pPr>
              <a:r>
                <a:rPr lang="en-US" dirty="0">
                  <a:solidFill>
                    <a:schemeClr val="accent6"/>
                  </a:solidFill>
                  <a:latin typeface="+mj-lt"/>
                  <a:cs typeface="Segoe UI Light"/>
                </a:rPr>
                <a:t>Limited to 5 TPS</a:t>
              </a:r>
              <a:endParaRPr lang="en-US" dirty="0">
                <a:solidFill>
                  <a:schemeClr val="accent6"/>
                </a:solidFill>
                <a:latin typeface="+mj-lt"/>
              </a:endParaRPr>
            </a:p>
          </p:txBody>
        </p:sp>
      </p:grpSp>
      <p:grpSp>
        <p:nvGrpSpPr>
          <p:cNvPr id="56" name="Group 55"/>
          <p:cNvGrpSpPr/>
          <p:nvPr/>
        </p:nvGrpSpPr>
        <p:grpSpPr>
          <a:xfrm>
            <a:off x="6278390" y="2079528"/>
            <a:ext cx="3273324" cy="4285708"/>
            <a:chOff x="6278390" y="2079528"/>
            <a:chExt cx="3273324" cy="4285708"/>
          </a:xfrm>
        </p:grpSpPr>
        <p:sp>
          <p:nvSpPr>
            <p:cNvPr id="11" name="Rectangle 10"/>
            <p:cNvSpPr>
              <a:spLocks/>
            </p:cNvSpPr>
            <p:nvPr/>
          </p:nvSpPr>
          <p:spPr>
            <a:xfrm>
              <a:off x="6278390" y="2079528"/>
              <a:ext cx="3273324" cy="1097280"/>
            </a:xfrm>
            <a:prstGeom prst="rect">
              <a:avLst/>
            </a:prstGeom>
            <a:solidFill>
              <a:schemeClr val="accent1"/>
            </a:solidFill>
            <a:ln>
              <a:noFill/>
            </a:ln>
          </p:spPr>
          <p:txBody>
            <a:bodyPr wrap="square" lIns="182880" tIns="91440" rIns="182880" bIns="91440" anchor="ctr">
              <a:noAutofit/>
            </a:bodyPr>
            <a:lstStyle/>
            <a:p>
              <a:pPr algn="ctr" defTabSz="914099"/>
              <a:r>
                <a:rPr lang="en-US" sz="3200" dirty="0">
                  <a:solidFill>
                    <a:srgbClr val="FFFFFF"/>
                  </a:solidFill>
                  <a:latin typeface="Segoe UI Light"/>
                  <a:cs typeface="Segoe UI Light"/>
                </a:rPr>
                <a:t>Standard Plan</a:t>
              </a:r>
            </a:p>
          </p:txBody>
        </p:sp>
        <p:sp>
          <p:nvSpPr>
            <p:cNvPr id="16" name="Rectangle 15"/>
            <p:cNvSpPr/>
            <p:nvPr/>
          </p:nvSpPr>
          <p:spPr>
            <a:xfrm>
              <a:off x="6278390" y="3176808"/>
              <a:ext cx="3273324" cy="211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78390" y="5097462"/>
              <a:ext cx="3273324" cy="12677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99">
                <a:spcAft>
                  <a:spcPts val="918"/>
                </a:spcAft>
              </a:pPr>
              <a:r>
                <a:rPr lang="en-US" sz="1100" dirty="0">
                  <a:solidFill>
                    <a:schemeClr val="bg1"/>
                  </a:solidFill>
                  <a:latin typeface="Segoe UI  "/>
                  <a:cs typeface="Segoe UI Light"/>
                </a:rPr>
                <a:t>*Current rate is discounted  until GA</a:t>
              </a:r>
            </a:p>
            <a:p>
              <a:pPr defTabSz="914099">
                <a:spcAft>
                  <a:spcPts val="918"/>
                </a:spcAft>
              </a:pPr>
              <a:r>
                <a:rPr lang="en-US" sz="1100" dirty="0">
                  <a:solidFill>
                    <a:schemeClr val="bg1"/>
                  </a:solidFill>
                  <a:latin typeface="Segoe UI  "/>
                  <a:cs typeface="Segoe UI Light"/>
                </a:rPr>
                <a:t>For unlimited traffic to your HTTP endpoint, you must create a metered key for your account by signing into </a:t>
              </a:r>
              <a:r>
                <a:rPr lang="en-US" sz="1100" dirty="0">
                  <a:solidFill>
                    <a:schemeClr val="bg1"/>
                  </a:solidFill>
                  <a:latin typeface="Segoe UI  "/>
                  <a:cs typeface="Segoe UI Light"/>
                  <a:hlinkClick r:id="rId3"/>
                </a:rPr>
                <a:t>Microsoft Azure Portal</a:t>
              </a:r>
              <a:r>
                <a:rPr lang="en-US" sz="1100" dirty="0">
                  <a:solidFill>
                    <a:schemeClr val="bg1"/>
                  </a:solidFill>
                  <a:latin typeface="Segoe UI  "/>
                  <a:cs typeface="Segoe UI Light"/>
                </a:rPr>
                <a:t> and following the steps outlined </a:t>
              </a:r>
              <a:r>
                <a:rPr lang="en-US" sz="1100" dirty="0">
                  <a:solidFill>
                    <a:schemeClr val="bg1"/>
                  </a:solidFill>
                  <a:latin typeface="Segoe UI  "/>
                  <a:cs typeface="Segoe UI Light"/>
                  <a:hlinkClick r:id="rId4"/>
                </a:rPr>
                <a:t>here</a:t>
              </a:r>
              <a:r>
                <a:rPr lang="en-US" sz="1100" dirty="0">
                  <a:solidFill>
                    <a:schemeClr val="bg1"/>
                  </a:solidFill>
                  <a:latin typeface="Segoe UI  "/>
                  <a:cs typeface="Segoe UI Light"/>
                </a:rPr>
                <a:t>.</a:t>
              </a:r>
            </a:p>
          </p:txBody>
        </p:sp>
        <p:grpSp>
          <p:nvGrpSpPr>
            <p:cNvPr id="27" name="Group 26"/>
            <p:cNvGrpSpPr/>
            <p:nvPr/>
          </p:nvGrpSpPr>
          <p:grpSpPr>
            <a:xfrm>
              <a:off x="6486011" y="3421062"/>
              <a:ext cx="284992" cy="304922"/>
              <a:chOff x="10608963" y="3606351"/>
              <a:chExt cx="646647" cy="646905"/>
            </a:xfrm>
          </p:grpSpPr>
          <p:sp>
            <p:nvSpPr>
              <p:cNvPr id="28" name="Oval 27"/>
              <p:cNvSpPr/>
              <p:nvPr/>
            </p:nvSpPr>
            <p:spPr bwMode="auto">
              <a:xfrm>
                <a:off x="10608963" y="3606351"/>
                <a:ext cx="646647" cy="646905"/>
              </a:xfrm>
              <a:prstGeom prst="ellipse">
                <a:avLst/>
              </a:prstGeom>
              <a:noFill/>
              <a:ln w="38100">
                <a:solidFill>
                  <a:schemeClr val="bg2">
                    <a:lumMod val="7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sp>
            <p:nvSpPr>
              <p:cNvPr id="29" name="Freeform 5"/>
              <p:cNvSpPr>
                <a:spLocks/>
              </p:cNvSpPr>
              <p:nvPr/>
            </p:nvSpPr>
            <p:spPr bwMode="auto">
              <a:xfrm>
                <a:off x="10754243" y="3758514"/>
                <a:ext cx="356080" cy="342581"/>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p:cNvGrpSpPr/>
            <p:nvPr/>
          </p:nvGrpSpPr>
          <p:grpSpPr>
            <a:xfrm>
              <a:off x="6486009" y="4022647"/>
              <a:ext cx="284992" cy="304922"/>
              <a:chOff x="10608963" y="3606351"/>
              <a:chExt cx="646647" cy="646905"/>
            </a:xfrm>
          </p:grpSpPr>
          <p:sp>
            <p:nvSpPr>
              <p:cNvPr id="33" name="Oval 32"/>
              <p:cNvSpPr/>
              <p:nvPr/>
            </p:nvSpPr>
            <p:spPr bwMode="auto">
              <a:xfrm>
                <a:off x="10608963" y="3606351"/>
                <a:ext cx="646647" cy="646905"/>
              </a:xfrm>
              <a:prstGeom prst="ellipse">
                <a:avLst/>
              </a:prstGeom>
              <a:noFill/>
              <a:ln w="38100">
                <a:solidFill>
                  <a:schemeClr val="bg2">
                    <a:lumMod val="7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sp>
            <p:nvSpPr>
              <p:cNvPr id="34" name="Freeform 5"/>
              <p:cNvSpPr>
                <a:spLocks/>
              </p:cNvSpPr>
              <p:nvPr/>
            </p:nvSpPr>
            <p:spPr bwMode="auto">
              <a:xfrm>
                <a:off x="10754243" y="3758514"/>
                <a:ext cx="356080" cy="342581"/>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4"/>
            <p:cNvGrpSpPr/>
            <p:nvPr/>
          </p:nvGrpSpPr>
          <p:grpSpPr>
            <a:xfrm>
              <a:off x="6490354" y="4590112"/>
              <a:ext cx="284992" cy="304922"/>
              <a:chOff x="10608963" y="3606351"/>
              <a:chExt cx="646647" cy="646905"/>
            </a:xfrm>
          </p:grpSpPr>
          <p:sp>
            <p:nvSpPr>
              <p:cNvPr id="36" name="Oval 35"/>
              <p:cNvSpPr/>
              <p:nvPr/>
            </p:nvSpPr>
            <p:spPr bwMode="auto">
              <a:xfrm>
                <a:off x="10608963" y="3606351"/>
                <a:ext cx="646647" cy="646905"/>
              </a:xfrm>
              <a:prstGeom prst="ellipse">
                <a:avLst/>
              </a:prstGeom>
              <a:noFill/>
              <a:ln w="38100">
                <a:solidFill>
                  <a:schemeClr val="bg2">
                    <a:lumMod val="7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sp>
            <p:nvSpPr>
              <p:cNvPr id="37" name="Freeform 5"/>
              <p:cNvSpPr>
                <a:spLocks/>
              </p:cNvSpPr>
              <p:nvPr/>
            </p:nvSpPr>
            <p:spPr bwMode="auto">
              <a:xfrm>
                <a:off x="10754243" y="3758514"/>
                <a:ext cx="356080" cy="342581"/>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9" name="Rectangle 38"/>
            <p:cNvSpPr/>
            <p:nvPr/>
          </p:nvSpPr>
          <p:spPr>
            <a:xfrm>
              <a:off x="6886150" y="3268662"/>
              <a:ext cx="2650425" cy="590931"/>
            </a:xfrm>
            <a:prstGeom prst="rect">
              <a:avLst/>
            </a:prstGeom>
          </p:spPr>
          <p:txBody>
            <a:bodyPr wrap="square" anchor="ctr">
              <a:spAutoFit/>
            </a:bodyPr>
            <a:lstStyle/>
            <a:p>
              <a:pPr>
                <a:lnSpc>
                  <a:spcPct val="90000"/>
                </a:lnSpc>
              </a:pPr>
              <a:r>
                <a:rPr lang="en-US" dirty="0">
                  <a:solidFill>
                    <a:schemeClr val="accent6"/>
                  </a:solidFill>
                  <a:latin typeface="+mj-lt"/>
                  <a:cs typeface="Segoe UI Light"/>
                </a:rPr>
                <a:t>$0.75 per 1K transactions* as you scale up</a:t>
              </a:r>
            </a:p>
          </p:txBody>
        </p:sp>
        <p:sp>
          <p:nvSpPr>
            <p:cNvPr id="40" name="Rectangle 39"/>
            <p:cNvSpPr/>
            <p:nvPr/>
          </p:nvSpPr>
          <p:spPr>
            <a:xfrm>
              <a:off x="6886155" y="4016486"/>
              <a:ext cx="2650425" cy="341632"/>
            </a:xfrm>
            <a:prstGeom prst="rect">
              <a:avLst/>
            </a:prstGeom>
          </p:spPr>
          <p:txBody>
            <a:bodyPr wrap="square" anchor="ctr">
              <a:spAutoFit/>
            </a:bodyPr>
            <a:lstStyle/>
            <a:p>
              <a:pPr>
                <a:lnSpc>
                  <a:spcPct val="90000"/>
                </a:lnSpc>
              </a:pPr>
              <a:r>
                <a:rPr lang="en-US" dirty="0">
                  <a:solidFill>
                    <a:schemeClr val="accent6"/>
                  </a:solidFill>
                  <a:latin typeface="+mj-lt"/>
                  <a:cs typeface="Segoe UI Light"/>
                </a:rPr>
                <a:t>No monthly quota limits</a:t>
              </a:r>
            </a:p>
          </p:txBody>
        </p:sp>
        <p:sp>
          <p:nvSpPr>
            <p:cNvPr id="41" name="Rectangle 40"/>
            <p:cNvSpPr/>
            <p:nvPr/>
          </p:nvSpPr>
          <p:spPr>
            <a:xfrm>
              <a:off x="6899247" y="4603430"/>
              <a:ext cx="2650425" cy="341632"/>
            </a:xfrm>
            <a:prstGeom prst="rect">
              <a:avLst/>
            </a:prstGeom>
          </p:spPr>
          <p:txBody>
            <a:bodyPr wrap="square" anchor="ctr">
              <a:spAutoFit/>
            </a:bodyPr>
            <a:lstStyle/>
            <a:p>
              <a:pPr>
                <a:lnSpc>
                  <a:spcPct val="90000"/>
                </a:lnSpc>
              </a:pPr>
              <a:r>
                <a:rPr lang="en-US" dirty="0">
                  <a:solidFill>
                    <a:schemeClr val="accent6"/>
                  </a:solidFill>
                  <a:latin typeface="+mj-lt"/>
                  <a:cs typeface="Segoe UI Light"/>
                </a:rPr>
                <a:t>Limited to 10 TPS</a:t>
              </a:r>
            </a:p>
          </p:txBody>
        </p:sp>
      </p:grpSp>
    </p:spTree>
    <p:extLst>
      <p:ext uri="{BB962C8B-B14F-4D97-AF65-F5344CB8AC3E}">
        <p14:creationId xmlns:p14="http://schemas.microsoft.com/office/powerpoint/2010/main" val="381547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 y="1724026"/>
            <a:ext cx="12436474" cy="52705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6"/>
          <p:cNvSpPr>
            <a:spLocks noGrp="1"/>
          </p:cNvSpPr>
          <p:nvPr>
            <p:ph type="title"/>
          </p:nvPr>
        </p:nvSpPr>
        <p:spPr/>
        <p:txBody>
          <a:bodyPr>
            <a:normAutofit/>
          </a:bodyPr>
          <a:lstStyle/>
          <a:p>
            <a:r>
              <a:rPr lang="en-US" sz="5400" dirty="0">
                <a:solidFill>
                  <a:schemeClr val="accent2"/>
                </a:solidFill>
              </a:rPr>
              <a:t>LUIS</a:t>
            </a:r>
            <a:br>
              <a:rPr lang="en-US" dirty="0">
                <a:solidFill>
                  <a:schemeClr val="accent2"/>
                </a:solidFill>
              </a:rPr>
            </a:br>
            <a:r>
              <a:rPr lang="en-US" sz="3200" dirty="0">
                <a:solidFill>
                  <a:schemeClr val="accent2"/>
                </a:solidFill>
              </a:rPr>
              <a:t>Top FAQs</a:t>
            </a:r>
            <a:endParaRPr lang="en-US" sz="3264" dirty="0">
              <a:solidFill>
                <a:schemeClr val="accent2"/>
              </a:solidFill>
            </a:endParaRPr>
          </a:p>
        </p:txBody>
      </p:sp>
      <p:grpSp>
        <p:nvGrpSpPr>
          <p:cNvPr id="8" name="Group 7"/>
          <p:cNvGrpSpPr/>
          <p:nvPr/>
        </p:nvGrpSpPr>
        <p:grpSpPr>
          <a:xfrm>
            <a:off x="427038" y="2079528"/>
            <a:ext cx="2836675" cy="4285708"/>
            <a:chOff x="427038" y="2079528"/>
            <a:chExt cx="2836675" cy="4285708"/>
          </a:xfrm>
        </p:grpSpPr>
        <p:sp>
          <p:nvSpPr>
            <p:cNvPr id="16" name="Rectangle 15"/>
            <p:cNvSpPr>
              <a:spLocks/>
            </p:cNvSpPr>
            <p:nvPr/>
          </p:nvSpPr>
          <p:spPr>
            <a:xfrm>
              <a:off x="427038" y="2079528"/>
              <a:ext cx="2836675" cy="876025"/>
            </a:xfrm>
            <a:prstGeom prst="rect">
              <a:avLst/>
            </a:prstGeom>
            <a:solidFill>
              <a:schemeClr val="accent2"/>
            </a:solidFill>
            <a:ln>
              <a:noFill/>
            </a:ln>
          </p:spPr>
          <p:txBody>
            <a:bodyPr wrap="square" lIns="91440" tIns="91440" rIns="91440" bIns="91440" anchor="ctr">
              <a:noAutofit/>
            </a:bodyPr>
            <a:lstStyle/>
            <a:p>
              <a:pPr algn="ctr" defTabSz="914099">
                <a:lnSpc>
                  <a:spcPct val="90000"/>
                </a:lnSpc>
              </a:pPr>
              <a:r>
                <a:rPr lang="en-US" sz="2000" dirty="0">
                  <a:solidFill>
                    <a:srgbClr val="FFFFFF"/>
                  </a:solidFill>
                  <a:latin typeface="Segoe UI Light"/>
                  <a:cs typeface="Segoe UI Light"/>
                </a:rPr>
                <a:t>What languages does LUIS support? </a:t>
              </a:r>
              <a:endParaRPr lang="en-US" sz="1600" dirty="0">
                <a:solidFill>
                  <a:srgbClr val="FFFFFF"/>
                </a:solidFill>
                <a:latin typeface="Segoe UI Light"/>
                <a:cs typeface="Segoe UI Light"/>
              </a:endParaRPr>
            </a:p>
          </p:txBody>
        </p:sp>
        <p:sp>
          <p:nvSpPr>
            <p:cNvPr id="18" name="Rectangle 17"/>
            <p:cNvSpPr>
              <a:spLocks/>
            </p:cNvSpPr>
            <p:nvPr/>
          </p:nvSpPr>
          <p:spPr>
            <a:xfrm>
              <a:off x="427038" y="2955552"/>
              <a:ext cx="2836675" cy="340968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lIns="182828" tIns="182880" rIns="182880" bIns="182880">
              <a:noAutofit/>
            </a:bodyPr>
            <a:lstStyle/>
            <a:p>
              <a:pPr defTabSz="914099">
                <a:spcAft>
                  <a:spcPts val="918"/>
                </a:spcAft>
              </a:pPr>
              <a:r>
                <a:rPr lang="en-US" sz="1600" dirty="0">
                  <a:solidFill>
                    <a:schemeClr val="accent6"/>
                  </a:solidFill>
                  <a:latin typeface="Segoe UI  "/>
                  <a:cs typeface="Segoe UI Light"/>
                </a:rPr>
                <a:t>The LUIS UI is always in English, but several languages such as English, French, Italian, Spanish, Chinese, German, Japanese and Portuguese are supported when it comes to understanding utterances.</a:t>
              </a:r>
            </a:p>
          </p:txBody>
        </p:sp>
      </p:grpSp>
      <p:grpSp>
        <p:nvGrpSpPr>
          <p:cNvPr id="10" name="Group 9"/>
          <p:cNvGrpSpPr/>
          <p:nvPr/>
        </p:nvGrpSpPr>
        <p:grpSpPr>
          <a:xfrm>
            <a:off x="6257522" y="2079528"/>
            <a:ext cx="2836675" cy="4285708"/>
            <a:chOff x="6257522" y="2079528"/>
            <a:chExt cx="2836675" cy="4285708"/>
          </a:xfrm>
        </p:grpSpPr>
        <p:sp>
          <p:nvSpPr>
            <p:cNvPr id="19" name="Rectangle 18"/>
            <p:cNvSpPr>
              <a:spLocks/>
            </p:cNvSpPr>
            <p:nvPr/>
          </p:nvSpPr>
          <p:spPr>
            <a:xfrm>
              <a:off x="6257522" y="2079528"/>
              <a:ext cx="2836675" cy="876025"/>
            </a:xfrm>
            <a:prstGeom prst="rect">
              <a:avLst/>
            </a:prstGeom>
            <a:solidFill>
              <a:schemeClr val="accent4"/>
            </a:solidFill>
            <a:ln>
              <a:noFill/>
            </a:ln>
          </p:spPr>
          <p:txBody>
            <a:bodyPr wrap="square" lIns="91440" tIns="91440" rIns="91440" bIns="91440" anchor="ctr">
              <a:noAutofit/>
            </a:bodyPr>
            <a:lstStyle/>
            <a:p>
              <a:pPr algn="ctr" defTabSz="914099">
                <a:lnSpc>
                  <a:spcPct val="90000"/>
                </a:lnSpc>
              </a:pPr>
              <a:r>
                <a:rPr lang="en-US" sz="2000" spc="-100" dirty="0">
                  <a:solidFill>
                    <a:srgbClr val="FFFFFF"/>
                  </a:solidFill>
                  <a:latin typeface="Segoe UI Light"/>
                  <a:cs typeface="Segoe UI Light"/>
                </a:rPr>
                <a:t>How do I get subscription keys for LUIS? </a:t>
              </a:r>
              <a:endParaRPr lang="en-US" sz="1600" spc="-100" dirty="0">
                <a:solidFill>
                  <a:srgbClr val="FFFFFF"/>
                </a:solidFill>
                <a:latin typeface="Segoe UI Light"/>
                <a:cs typeface="Segoe UI Light"/>
              </a:endParaRPr>
            </a:p>
          </p:txBody>
        </p:sp>
        <p:sp>
          <p:nvSpPr>
            <p:cNvPr id="20" name="Rectangle 19"/>
            <p:cNvSpPr>
              <a:spLocks/>
            </p:cNvSpPr>
            <p:nvPr/>
          </p:nvSpPr>
          <p:spPr>
            <a:xfrm>
              <a:off x="6257522" y="2955552"/>
              <a:ext cx="2836675" cy="340968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lIns="182828" tIns="182880" rIns="182880" bIns="182880">
              <a:noAutofit/>
            </a:bodyPr>
            <a:lstStyle/>
            <a:p>
              <a:pPr defTabSz="914099"/>
              <a:r>
                <a:rPr lang="en-US" sz="1600" dirty="0">
                  <a:solidFill>
                    <a:schemeClr val="accent6"/>
                  </a:solidFill>
                  <a:latin typeface="Segoe UI  "/>
                  <a:cs typeface="Segoe UI Light"/>
                </a:rPr>
                <a:t>Visit </a:t>
              </a:r>
              <a:r>
                <a:rPr lang="en-US" sz="1600" u="sng" dirty="0">
                  <a:solidFill>
                    <a:schemeClr val="accent6"/>
                  </a:solidFill>
                  <a:latin typeface="Segoe UI  "/>
                  <a:cs typeface="Segoe UI Light"/>
                </a:rPr>
                <a:t>https://www.microsoft.com/cognitive-services/en-us/luis-api/documentation/azureibizasubscription</a:t>
              </a:r>
            </a:p>
            <a:p>
              <a:pPr defTabSz="914099"/>
              <a:endParaRPr lang="en-US" sz="1600" u="sng" dirty="0">
                <a:solidFill>
                  <a:schemeClr val="accent6"/>
                </a:solidFill>
                <a:latin typeface="Segoe UI  "/>
                <a:cs typeface="Segoe UI Light"/>
              </a:endParaRPr>
            </a:p>
            <a:p>
              <a:pPr defTabSz="914099"/>
              <a:r>
                <a:rPr lang="en-US" sz="1600" dirty="0">
                  <a:solidFill>
                    <a:schemeClr val="accent6"/>
                  </a:solidFill>
                  <a:latin typeface="Segoe UI  "/>
                  <a:cs typeface="Segoe UI Light"/>
                </a:rPr>
                <a:t>for detailed information about the subscription process.</a:t>
              </a:r>
            </a:p>
            <a:p>
              <a:pPr defTabSz="914099">
                <a:spcAft>
                  <a:spcPts val="918"/>
                </a:spcAft>
              </a:pPr>
              <a:endParaRPr lang="en-US" sz="1600" dirty="0">
                <a:solidFill>
                  <a:schemeClr val="accent6"/>
                </a:solidFill>
                <a:latin typeface="Segoe UI  "/>
                <a:cs typeface="Segoe UI Light"/>
              </a:endParaRPr>
            </a:p>
          </p:txBody>
        </p:sp>
      </p:grpSp>
      <p:grpSp>
        <p:nvGrpSpPr>
          <p:cNvPr id="11" name="Group 10"/>
          <p:cNvGrpSpPr/>
          <p:nvPr/>
        </p:nvGrpSpPr>
        <p:grpSpPr>
          <a:xfrm>
            <a:off x="9172763" y="2079528"/>
            <a:ext cx="2836675" cy="4285708"/>
            <a:chOff x="9172763" y="2079528"/>
            <a:chExt cx="2836675" cy="4285708"/>
          </a:xfrm>
        </p:grpSpPr>
        <p:sp>
          <p:nvSpPr>
            <p:cNvPr id="21" name="Rectangle 20"/>
            <p:cNvSpPr>
              <a:spLocks/>
            </p:cNvSpPr>
            <p:nvPr/>
          </p:nvSpPr>
          <p:spPr>
            <a:xfrm>
              <a:off x="9172763" y="2079528"/>
              <a:ext cx="2836675" cy="876025"/>
            </a:xfrm>
            <a:prstGeom prst="rect">
              <a:avLst/>
            </a:prstGeom>
            <a:solidFill>
              <a:schemeClr val="accent6"/>
            </a:solidFill>
            <a:ln>
              <a:noFill/>
            </a:ln>
          </p:spPr>
          <p:txBody>
            <a:bodyPr wrap="square" lIns="91440" tIns="91440" rIns="91440" bIns="91440" anchor="ctr">
              <a:noAutofit/>
            </a:bodyPr>
            <a:lstStyle/>
            <a:p>
              <a:pPr algn="ctr" defTabSz="914099">
                <a:lnSpc>
                  <a:spcPct val="90000"/>
                </a:lnSpc>
              </a:pPr>
              <a:r>
                <a:rPr lang="en-US" sz="2000" dirty="0">
                  <a:solidFill>
                    <a:srgbClr val="FFFFFF"/>
                  </a:solidFill>
                  <a:latin typeface="Segoe UI Light"/>
                  <a:cs typeface="Segoe UI Light"/>
                </a:rPr>
                <a:t>Does LUIS allow app sharing? </a:t>
              </a:r>
              <a:endParaRPr lang="en-US" sz="1600" dirty="0">
                <a:solidFill>
                  <a:srgbClr val="FFFFFF"/>
                </a:solidFill>
                <a:latin typeface="Segoe UI Light"/>
                <a:cs typeface="Segoe UI Light"/>
              </a:endParaRPr>
            </a:p>
          </p:txBody>
        </p:sp>
        <p:sp>
          <p:nvSpPr>
            <p:cNvPr id="22" name="Rectangle 21"/>
            <p:cNvSpPr>
              <a:spLocks/>
            </p:cNvSpPr>
            <p:nvPr/>
          </p:nvSpPr>
          <p:spPr>
            <a:xfrm>
              <a:off x="9172763" y="2955552"/>
              <a:ext cx="2836675" cy="340968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lIns="182828" tIns="182880" rIns="182880" bIns="182880">
              <a:noAutofit/>
            </a:bodyPr>
            <a:lstStyle/>
            <a:p>
              <a:pPr lvl="0"/>
              <a:r>
                <a:rPr lang="en-US" sz="1600" dirty="0">
                  <a:solidFill>
                    <a:schemeClr val="accent6"/>
                  </a:solidFill>
                  <a:latin typeface="Segoe UI  "/>
                  <a:cs typeface="Segoe UI Light"/>
                </a:rPr>
                <a:t>LUIS provides a way to export all of the labels and features entered for an application to a JSON file that can be shared with other LUIS developers or re-imported into a different application.</a:t>
              </a:r>
            </a:p>
            <a:p>
              <a:pPr defTabSz="914099">
                <a:spcAft>
                  <a:spcPts val="918"/>
                </a:spcAft>
              </a:pPr>
              <a:endParaRPr lang="en-US" sz="1600" dirty="0">
                <a:solidFill>
                  <a:schemeClr val="accent6"/>
                </a:solidFill>
                <a:latin typeface="Segoe UI  "/>
                <a:cs typeface="Segoe UI Light"/>
              </a:endParaRPr>
            </a:p>
          </p:txBody>
        </p:sp>
      </p:grpSp>
      <p:grpSp>
        <p:nvGrpSpPr>
          <p:cNvPr id="9" name="Group 8"/>
          <p:cNvGrpSpPr/>
          <p:nvPr/>
        </p:nvGrpSpPr>
        <p:grpSpPr>
          <a:xfrm>
            <a:off x="3342280" y="2079528"/>
            <a:ext cx="2836675" cy="4285708"/>
            <a:chOff x="3342280" y="2079528"/>
            <a:chExt cx="2836675" cy="4285708"/>
          </a:xfrm>
        </p:grpSpPr>
        <p:sp>
          <p:nvSpPr>
            <p:cNvPr id="23" name="Rectangle 22"/>
            <p:cNvSpPr>
              <a:spLocks/>
            </p:cNvSpPr>
            <p:nvPr/>
          </p:nvSpPr>
          <p:spPr>
            <a:xfrm>
              <a:off x="3342280" y="2079528"/>
              <a:ext cx="2836675" cy="876025"/>
            </a:xfrm>
            <a:prstGeom prst="rect">
              <a:avLst/>
            </a:prstGeom>
            <a:solidFill>
              <a:schemeClr val="accent1"/>
            </a:solidFill>
            <a:ln>
              <a:noFill/>
            </a:ln>
          </p:spPr>
          <p:txBody>
            <a:bodyPr wrap="square" lIns="91440" tIns="91440" rIns="91440" bIns="91440" anchor="ctr">
              <a:noAutofit/>
            </a:bodyPr>
            <a:lstStyle/>
            <a:p>
              <a:pPr algn="ctr" defTabSz="914099">
                <a:lnSpc>
                  <a:spcPct val="90000"/>
                </a:lnSpc>
              </a:pPr>
              <a:r>
                <a:rPr lang="en-US" sz="2000" dirty="0">
                  <a:solidFill>
                    <a:srgbClr val="FFFFFF"/>
                  </a:solidFill>
                  <a:latin typeface="Segoe UI Light"/>
                  <a:cs typeface="Segoe UI Light"/>
                </a:rPr>
                <a:t>Can LUIS be accessed programmatically?</a:t>
              </a:r>
            </a:p>
          </p:txBody>
        </p:sp>
        <p:sp>
          <p:nvSpPr>
            <p:cNvPr id="36" name="Rectangle 35"/>
            <p:cNvSpPr>
              <a:spLocks/>
            </p:cNvSpPr>
            <p:nvPr/>
          </p:nvSpPr>
          <p:spPr>
            <a:xfrm>
              <a:off x="3342280" y="2955552"/>
              <a:ext cx="2836675" cy="340968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lIns="182828" tIns="182880" rIns="182880" bIns="182880">
              <a:noAutofit/>
            </a:bodyPr>
            <a:lstStyle/>
            <a:p>
              <a:pPr defTabSz="914099">
                <a:spcAft>
                  <a:spcPts val="918"/>
                </a:spcAft>
              </a:pPr>
              <a:r>
                <a:rPr lang="en-US" sz="1600" dirty="0">
                  <a:solidFill>
                    <a:schemeClr val="accent6"/>
                  </a:solidFill>
                  <a:latin typeface="Segoe UI  "/>
                  <a:cs typeface="Segoe UI Light"/>
                </a:rPr>
                <a:t>LUIS offers a programmatic REST API that can be used to automate the application creation process. This API allows you to author and publish your application by using LUIS endpoints.</a:t>
              </a:r>
            </a:p>
          </p:txBody>
        </p:sp>
      </p:grpSp>
    </p:spTree>
    <p:extLst>
      <p:ext uri="{BB962C8B-B14F-4D97-AF65-F5344CB8AC3E}">
        <p14:creationId xmlns:p14="http://schemas.microsoft.com/office/powerpoint/2010/main" val="326851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505" b="202"/>
          <a:stretch/>
        </p:blipFill>
        <p:spPr>
          <a:xfrm>
            <a:off x="-10319" y="0"/>
            <a:ext cx="12446794" cy="6994525"/>
          </a:xfrm>
          <a:prstGeom prst="rect">
            <a:avLst/>
          </a:prstGeom>
        </p:spPr>
      </p:pic>
      <p:sp>
        <p:nvSpPr>
          <p:cNvPr id="7" name="Rectangle 6"/>
          <p:cNvSpPr/>
          <p:nvPr/>
        </p:nvSpPr>
        <p:spPr>
          <a:xfrm>
            <a:off x="277678" y="2126078"/>
            <a:ext cx="9293359" cy="4571585"/>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6" rIns="91398" bIns="45696" anchor="ctr"/>
          <a:lstStyle/>
          <a:p>
            <a:pPr algn="ctr" defTabSz="932025">
              <a:defRPr/>
            </a:pPr>
            <a:endParaRPr lang="en-US" sz="1836">
              <a:solidFill>
                <a:srgbClr val="FFFFFF"/>
              </a:solidFill>
            </a:endParaRPr>
          </a:p>
        </p:txBody>
      </p:sp>
      <p:pic>
        <p:nvPicPr>
          <p:cNvPr id="410626" name="Picture 7"/>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75159" y="2317105"/>
            <a:ext cx="1301419" cy="284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778054" y="3993340"/>
            <a:ext cx="9304020" cy="2509485"/>
          </a:xfrm>
          <a:prstGeom prst="rect">
            <a:avLst/>
          </a:prstGeom>
          <a:noFill/>
        </p:spPr>
        <p:txBody>
          <a:bodyPr wrap="square" lIns="91398" tIns="45696" rIns="91398" bIns="45696">
            <a:spAutoFit/>
          </a:bodyPr>
          <a:lstStyle/>
          <a:p>
            <a:pPr marL="285530" indent="-285530" defTabSz="932025">
              <a:spcAft>
                <a:spcPts val="600"/>
              </a:spcAft>
              <a:buFont typeface="Wingdings" pitchFamily="2" charset="2"/>
              <a:buChar char="§"/>
              <a:defRPr/>
            </a:pPr>
            <a:r>
              <a:rPr lang="en-US" dirty="0">
                <a:gradFill>
                  <a:gsLst>
                    <a:gs pos="2917">
                      <a:srgbClr val="FFFFFF"/>
                    </a:gs>
                    <a:gs pos="100000">
                      <a:srgbClr val="FFFFFF"/>
                    </a:gs>
                  </a:gsLst>
                  <a:lin ang="5400000" scaled="0"/>
                </a:gradFill>
                <a:latin typeface="+mj-lt"/>
              </a:rPr>
              <a:t>To learn more about LUIS and Microsoft Cognitive Services:</a:t>
            </a:r>
          </a:p>
          <a:p>
            <a:pPr marL="751737" lvl="1" indent="-285530" defTabSz="932025">
              <a:spcAft>
                <a:spcPts val="600"/>
              </a:spcAft>
              <a:buFont typeface="Wingdings" pitchFamily="2" charset="2"/>
              <a:buChar char="§"/>
              <a:defRPr/>
            </a:pPr>
            <a:r>
              <a:rPr lang="en-US" dirty="0">
                <a:gradFill>
                  <a:gsLst>
                    <a:gs pos="2917">
                      <a:srgbClr val="FFFFFF"/>
                    </a:gs>
                    <a:gs pos="100000">
                      <a:srgbClr val="FFFFFF"/>
                    </a:gs>
                  </a:gsLst>
                  <a:lin ang="5400000" scaled="0"/>
                </a:gradFill>
                <a:latin typeface="+mj-lt"/>
                <a:hlinkClick r:id="rId5"/>
              </a:rPr>
              <a:t>www.microsoft.com/cognitive</a:t>
            </a:r>
            <a:endParaRPr lang="en-US" dirty="0">
              <a:gradFill>
                <a:gsLst>
                  <a:gs pos="2917">
                    <a:srgbClr val="FFFFFF"/>
                  </a:gs>
                  <a:gs pos="100000">
                    <a:srgbClr val="FFFFFF"/>
                  </a:gs>
                </a:gsLst>
                <a:lin ang="5400000" scaled="0"/>
              </a:gradFill>
              <a:latin typeface="+mj-lt"/>
            </a:endParaRPr>
          </a:p>
          <a:p>
            <a:pPr marL="286736" indent="-285530" defTabSz="932025">
              <a:spcAft>
                <a:spcPts val="600"/>
              </a:spcAft>
              <a:buFont typeface="Wingdings" pitchFamily="2" charset="2"/>
              <a:buChar char="§"/>
              <a:defRPr/>
            </a:pPr>
            <a:r>
              <a:rPr lang="en-US" dirty="0">
                <a:gradFill>
                  <a:gsLst>
                    <a:gs pos="2917">
                      <a:srgbClr val="FFFFFF"/>
                    </a:gs>
                    <a:gs pos="100000">
                      <a:srgbClr val="FFFFFF"/>
                    </a:gs>
                  </a:gsLst>
                  <a:lin ang="5400000" scaled="0"/>
                </a:gradFill>
                <a:latin typeface="+mj-lt"/>
              </a:rPr>
              <a:t>To try and evaluate LUIS for free, please visit:</a:t>
            </a:r>
          </a:p>
          <a:p>
            <a:pPr marL="751693" lvl="1" indent="-285530" defTabSz="932025">
              <a:spcAft>
                <a:spcPts val="600"/>
              </a:spcAft>
              <a:buFont typeface="Wingdings" pitchFamily="2" charset="2"/>
              <a:buChar char="§"/>
              <a:defRPr/>
            </a:pPr>
            <a:r>
              <a:rPr lang="en-US" u="sng" dirty="0">
                <a:gradFill>
                  <a:gsLst>
                    <a:gs pos="2917">
                      <a:srgbClr val="FFFFFF"/>
                    </a:gs>
                    <a:gs pos="100000">
                      <a:srgbClr val="FFFFFF"/>
                    </a:gs>
                  </a:gsLst>
                  <a:lin ang="5400000" scaled="0"/>
                </a:gradFill>
                <a:latin typeface="+mj-lt"/>
              </a:rPr>
              <a:t>www.luis.ai</a:t>
            </a:r>
          </a:p>
          <a:p>
            <a:pPr marL="466163" lvl="1" defTabSz="932025">
              <a:spcAft>
                <a:spcPts val="600"/>
              </a:spcAft>
              <a:defRPr/>
            </a:pPr>
            <a:endParaRPr lang="en-US" sz="1836" dirty="0">
              <a:gradFill>
                <a:gsLst>
                  <a:gs pos="2917">
                    <a:srgbClr val="FFFFFF"/>
                  </a:gs>
                  <a:gs pos="100000">
                    <a:srgbClr val="FFFFFF"/>
                  </a:gs>
                </a:gsLst>
                <a:lin ang="5400000" scaled="0"/>
              </a:gradFill>
              <a:latin typeface="+mj-lt"/>
            </a:endParaRPr>
          </a:p>
          <a:p>
            <a:pPr marL="466163" lvl="1" defTabSz="932025">
              <a:spcAft>
                <a:spcPts val="600"/>
              </a:spcAft>
              <a:defRPr/>
            </a:pPr>
            <a:endParaRPr lang="en-US" sz="1836" dirty="0">
              <a:gradFill>
                <a:gsLst>
                  <a:gs pos="2917">
                    <a:srgbClr val="FFFFFF"/>
                  </a:gs>
                  <a:gs pos="100000">
                    <a:srgbClr val="FFFFFF"/>
                  </a:gs>
                </a:gsLst>
                <a:lin ang="5400000" scaled="0"/>
              </a:gradFill>
              <a:latin typeface="+mj-lt"/>
            </a:endParaRPr>
          </a:p>
          <a:p>
            <a:pPr marL="751693" lvl="1" indent="-285530" defTabSz="932025">
              <a:spcAft>
                <a:spcPts val="600"/>
              </a:spcAft>
              <a:buFont typeface="Wingdings" pitchFamily="2" charset="2"/>
              <a:buChar char="§"/>
              <a:defRPr/>
            </a:pPr>
            <a:endParaRPr lang="en-US" sz="1836" dirty="0">
              <a:gradFill>
                <a:gsLst>
                  <a:gs pos="2917">
                    <a:srgbClr val="FFFFFF"/>
                  </a:gs>
                  <a:gs pos="100000">
                    <a:srgbClr val="FFFFFF"/>
                  </a:gs>
                </a:gsLst>
                <a:lin ang="5400000" scaled="0"/>
              </a:gradFill>
              <a:latin typeface="+mj-lt"/>
            </a:endParaRPr>
          </a:p>
        </p:txBody>
      </p:sp>
      <p:sp>
        <p:nvSpPr>
          <p:cNvPr id="8" name="TextBox 7"/>
          <p:cNvSpPr txBox="1"/>
          <p:nvPr/>
        </p:nvSpPr>
        <p:spPr>
          <a:xfrm>
            <a:off x="778055" y="3044793"/>
            <a:ext cx="5027166" cy="923281"/>
          </a:xfrm>
          <a:prstGeom prst="rect">
            <a:avLst/>
          </a:prstGeom>
          <a:noFill/>
        </p:spPr>
        <p:txBody>
          <a:bodyPr lIns="91398" tIns="45696" rIns="91398" bIns="45696">
            <a:spAutoFit/>
          </a:bodyPr>
          <a:lstStyle/>
          <a:p>
            <a:pPr defTabSz="932025">
              <a:defRPr/>
            </a:pPr>
            <a:r>
              <a:rPr lang="en-US" sz="5400" dirty="0">
                <a:gradFill>
                  <a:gsLst>
                    <a:gs pos="2917">
                      <a:srgbClr val="FFFFFF"/>
                    </a:gs>
                    <a:gs pos="100000">
                      <a:srgbClr val="FFFFFF"/>
                    </a:gs>
                  </a:gsLst>
                  <a:lin ang="5400000" scaled="0"/>
                </a:gradFill>
                <a:latin typeface="Segoe UI Light"/>
              </a:rPr>
              <a:t>Next steps</a:t>
            </a:r>
          </a:p>
        </p:txBody>
      </p:sp>
    </p:spTree>
    <p:extLst>
      <p:ext uri="{BB962C8B-B14F-4D97-AF65-F5344CB8AC3E}">
        <p14:creationId xmlns:p14="http://schemas.microsoft.com/office/powerpoint/2010/main" val="318848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27037" y="5174585"/>
            <a:ext cx="7783555" cy="760154"/>
          </a:xfrm>
          <a:prstGeom prst="rect">
            <a:avLst/>
          </a:prstGeom>
        </p:spPr>
        <p:txBody>
          <a:bodyPr lIns="146262" tIns="91413" rIns="146262" bIns="91413">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lvl="0" defTabSz="914400">
              <a:spcBef>
                <a:spcPts val="0"/>
              </a:spcBef>
              <a:spcAft>
                <a:spcPts val="600"/>
              </a:spcAft>
              <a:defRPr/>
            </a:pPr>
            <a:r>
              <a:rPr lang="en-US" sz="1800" spc="0" dirty="0">
                <a:ln>
                  <a:noFill/>
                </a:ln>
                <a:solidFill>
                  <a:srgbClr val="FFFFFF"/>
                </a:solidFill>
                <a:latin typeface="Segoe Pro Display" charset="0"/>
                <a:ea typeface="Segoe Pro Display" charset="0"/>
                <a:cs typeface="Segoe Pro Display" charset="0"/>
              </a:rPr>
              <a:t>Support Forum? </a:t>
            </a:r>
            <a:r>
              <a:rPr lang="en-US" sz="1800" spc="0" dirty="0" err="1">
                <a:ln>
                  <a:noFill/>
                </a:ln>
                <a:solidFill>
                  <a:srgbClr val="FFFFFF"/>
                </a:solidFill>
                <a:latin typeface="Segoe Pro Display" charset="0"/>
                <a:ea typeface="Segoe Pro Display" charset="0"/>
                <a:cs typeface="Segoe Pro Display" charset="0"/>
              </a:rPr>
              <a:t>stackoverflow</a:t>
            </a:r>
            <a:r>
              <a:rPr lang="en-US" sz="1800" spc="0" dirty="0">
                <a:ln>
                  <a:noFill/>
                </a:ln>
                <a:solidFill>
                  <a:srgbClr val="FFFFFF"/>
                </a:solidFill>
                <a:latin typeface="Segoe Pro Display" charset="0"/>
                <a:ea typeface="Segoe Pro Display" charset="0"/>
                <a:cs typeface="Segoe Pro Display" charset="0"/>
              </a:rPr>
              <a:t> tag: microsoft-cognitive</a:t>
            </a:r>
          </a:p>
          <a:p>
            <a:pPr lvl="0" defTabSz="914400">
              <a:spcBef>
                <a:spcPts val="0"/>
              </a:spcBef>
              <a:spcAft>
                <a:spcPts val="600"/>
              </a:spcAft>
              <a:defRPr/>
            </a:pPr>
            <a:r>
              <a:rPr lang="en-US" sz="1800" spc="0" dirty="0" err="1">
                <a:ln>
                  <a:noFill/>
                </a:ln>
                <a:solidFill>
                  <a:srgbClr val="FFFFFF"/>
                </a:solidFill>
                <a:latin typeface="Segoe Pro Display" charset="0"/>
                <a:ea typeface="Segoe Pro Display" charset="0"/>
                <a:cs typeface="Segoe Pro Display" charset="0"/>
              </a:rPr>
              <a:t>UserVoice</a:t>
            </a:r>
            <a:r>
              <a:rPr lang="en-US" sz="1800" b="1" spc="0" dirty="0">
                <a:ln>
                  <a:noFill/>
                </a:ln>
                <a:solidFill>
                  <a:srgbClr val="FFFFFF"/>
                </a:solidFill>
                <a:latin typeface="Segoe Pro Display" charset="0"/>
                <a:ea typeface="Segoe Pro Display" charset="0"/>
                <a:cs typeface="Segoe Pro Display" charset="0"/>
              </a:rPr>
              <a:t>:</a:t>
            </a:r>
            <a:r>
              <a:rPr lang="en-US" sz="1800" spc="0" dirty="0">
                <a:ln>
                  <a:noFill/>
                </a:ln>
                <a:solidFill>
                  <a:srgbClr val="FFFFFF"/>
                </a:solidFill>
                <a:latin typeface="Segoe Pro Display" charset="0"/>
                <a:ea typeface="Segoe Pro Display" charset="0"/>
                <a:cs typeface="Segoe Pro Display" charset="0"/>
              </a:rPr>
              <a:t> https://cognitive.uservoice.com/ </a:t>
            </a:r>
          </a:p>
        </p:txBody>
      </p:sp>
    </p:spTree>
    <p:extLst>
      <p:ext uri="{BB962C8B-B14F-4D97-AF65-F5344CB8AC3E}">
        <p14:creationId xmlns:p14="http://schemas.microsoft.com/office/powerpoint/2010/main" val="266915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From faces to feelings, allow your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Tap into rich knowledge amassed from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7367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1067575"/>
            <a:ext cx="5173287" cy="992115"/>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Computer Vision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Bing Speech | Custom Recognition | Speaker Recognition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Academic Knowledge | Entity Linking | Knowledge Exploration | Recommendations</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Bing Spell Check | Language Understanding |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Bing Autosuggest | Bing Image Search | Bing News Search | Bing Video Search | Bing Web Search</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dirty="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11688762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1" y="2354261"/>
            <a:ext cx="12436474" cy="464026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18" tIns="146255" rIns="182818" bIns="146255"/>
          <a:lstStyle/>
          <a:p>
            <a:pPr algn="ctr" defTabSz="932110">
              <a:lnSpc>
                <a:spcPct val="90000"/>
              </a:lnSpc>
              <a:defRPr/>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74638" y="373063"/>
            <a:ext cx="11887200" cy="1350962"/>
          </a:xfrm>
        </p:spPr>
        <p:txBody>
          <a:bodyPr>
            <a:normAutofit/>
          </a:bodyPr>
          <a:lstStyle/>
          <a:p>
            <a:r>
              <a:rPr lang="en-US" sz="5400" dirty="0">
                <a:solidFill>
                  <a:schemeClr val="accent1"/>
                </a:solidFill>
              </a:rPr>
              <a:t>The problem</a:t>
            </a:r>
          </a:p>
        </p:txBody>
      </p:sp>
      <p:sp>
        <p:nvSpPr>
          <p:cNvPr id="69" name="TextBox 68"/>
          <p:cNvSpPr txBox="1"/>
          <p:nvPr/>
        </p:nvSpPr>
        <p:spPr>
          <a:xfrm>
            <a:off x="1" y="1973262"/>
            <a:ext cx="12436474" cy="1078992"/>
          </a:xfrm>
          <a:prstGeom prst="rect">
            <a:avLst/>
          </a:prstGeom>
          <a:solidFill>
            <a:schemeClr val="accent2"/>
          </a:solidFill>
        </p:spPr>
        <p:txBody>
          <a:bodyPr wrap="square" lIns="365760" tIns="149187" rIns="91440" bIns="149187" rtlCol="0" anchor="ctr">
            <a:noAutofit/>
          </a:bodyPr>
          <a:lstStyle/>
          <a:p>
            <a:pPr>
              <a:lnSpc>
                <a:spcPct val="90000"/>
              </a:lnSpc>
            </a:pPr>
            <a:r>
              <a:rPr lang="en-US" sz="3200" dirty="0">
                <a:solidFill>
                  <a:schemeClr val="bg1"/>
                </a:solidFill>
                <a:latin typeface="Segoe UI Light"/>
                <a:cs typeface="Segoe UI Light"/>
              </a:rPr>
              <a:t>Language understanding in human-computer interaction is:</a:t>
            </a:r>
          </a:p>
        </p:txBody>
      </p:sp>
      <p:sp>
        <p:nvSpPr>
          <p:cNvPr id="70" name="Rectangle 69"/>
          <p:cNvSpPr/>
          <p:nvPr/>
        </p:nvSpPr>
        <p:spPr bwMode="auto">
          <a:xfrm>
            <a:off x="7991121" y="3237456"/>
            <a:ext cx="3694222" cy="12290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endParaRPr lang="en-US" sz="2040" dirty="0">
              <a:solidFill>
                <a:prstClr val="white"/>
              </a:solidFill>
              <a:latin typeface="Segoe UI Light"/>
              <a:cs typeface="Segoe UI Light"/>
            </a:endParaRPr>
          </a:p>
          <a:p>
            <a:pPr lvl="0"/>
            <a:endParaRPr lang="en-US" sz="2040" dirty="0">
              <a:solidFill>
                <a:prstClr val="white"/>
              </a:solidFill>
              <a:latin typeface="Segoe UI Light"/>
              <a:cs typeface="Segoe UI Light"/>
            </a:endParaRPr>
          </a:p>
        </p:txBody>
      </p:sp>
      <p:sp>
        <p:nvSpPr>
          <p:cNvPr id="86" name="Rectangle 85"/>
          <p:cNvSpPr/>
          <p:nvPr/>
        </p:nvSpPr>
        <p:spPr>
          <a:xfrm>
            <a:off x="8118997" y="4470542"/>
            <a:ext cx="2813910" cy="343466"/>
          </a:xfrm>
          <a:prstGeom prst="rect">
            <a:avLst/>
          </a:prstGeom>
        </p:spPr>
        <p:txBody>
          <a:bodyPr wrap="square" lIns="91413" tIns="45707" rIns="91413" bIns="45707">
            <a:spAutoFit/>
          </a:bodyPr>
          <a:lstStyle/>
          <a:p>
            <a:pPr defTabSz="950659"/>
            <a:endParaRPr lang="en-US" sz="1632" dirty="0">
              <a:solidFill>
                <a:schemeClr val="bg1"/>
              </a:solidFill>
              <a:latin typeface="Segoe UI Light"/>
              <a:cs typeface="Segoe UI Light"/>
            </a:endParaRPr>
          </a:p>
        </p:txBody>
      </p:sp>
      <p:grpSp>
        <p:nvGrpSpPr>
          <p:cNvPr id="10" name="Group 9"/>
          <p:cNvGrpSpPr/>
          <p:nvPr/>
        </p:nvGrpSpPr>
        <p:grpSpPr>
          <a:xfrm>
            <a:off x="503237" y="3510977"/>
            <a:ext cx="3474720" cy="2958085"/>
            <a:chOff x="1910203" y="2764217"/>
            <a:chExt cx="3474720" cy="2958085"/>
          </a:xfrm>
        </p:grpSpPr>
        <p:sp>
          <p:nvSpPr>
            <p:cNvPr id="72" name="Rectangle 71"/>
            <p:cNvSpPr/>
            <p:nvPr/>
          </p:nvSpPr>
          <p:spPr bwMode="auto">
            <a:xfrm>
              <a:off x="1910203" y="2764217"/>
              <a:ext cx="3474720" cy="12290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50659">
                <a:lnSpc>
                  <a:spcPct val="90000"/>
                </a:lnSpc>
                <a:defRPr/>
              </a:pPr>
              <a:r>
                <a:rPr lang="en-US" sz="3200" dirty="0">
                  <a:solidFill>
                    <a:schemeClr val="accent1"/>
                  </a:solidFill>
                  <a:latin typeface="Segoe UI Light"/>
                  <a:cs typeface="Segoe UI Light"/>
                </a:rPr>
                <a:t>Technically challenging</a:t>
              </a:r>
            </a:p>
          </p:txBody>
        </p:sp>
        <p:sp>
          <p:nvSpPr>
            <p:cNvPr id="87" name="Rectangle 86"/>
            <p:cNvSpPr/>
            <p:nvPr/>
          </p:nvSpPr>
          <p:spPr>
            <a:xfrm>
              <a:off x="1910203" y="3802062"/>
              <a:ext cx="3474720" cy="1920240"/>
            </a:xfrm>
            <a:prstGeom prst="rect">
              <a:avLst/>
            </a:prstGeom>
          </p:spPr>
          <p:txBody>
            <a:bodyPr wrap="square" lIns="91440" tIns="91440" rIns="91440" bIns="91440">
              <a:noAutofit/>
            </a:bodyPr>
            <a:lstStyle/>
            <a:p>
              <a:pPr defTabSz="950659">
                <a:defRPr/>
              </a:pPr>
              <a:r>
                <a:rPr lang="en-US" sz="1600" dirty="0">
                  <a:solidFill>
                    <a:schemeClr val="accent6"/>
                  </a:solidFill>
                  <a:cs typeface="Segoe UI Light"/>
                </a:rPr>
                <a:t>It’s exceedingly difficult to enable a computer to understand what a person wants and to find the pieces of information that are relevant to their intent.</a:t>
              </a:r>
            </a:p>
          </p:txBody>
        </p:sp>
      </p:grpSp>
      <p:grpSp>
        <p:nvGrpSpPr>
          <p:cNvPr id="9" name="Group 8"/>
          <p:cNvGrpSpPr/>
          <p:nvPr/>
        </p:nvGrpSpPr>
        <p:grpSpPr>
          <a:xfrm>
            <a:off x="4480877" y="3521332"/>
            <a:ext cx="3474720" cy="2947730"/>
            <a:chOff x="4480875" y="2774572"/>
            <a:chExt cx="3474720" cy="2947730"/>
          </a:xfrm>
        </p:grpSpPr>
        <p:sp>
          <p:nvSpPr>
            <p:cNvPr id="74" name="Rectangle 73"/>
            <p:cNvSpPr/>
            <p:nvPr/>
          </p:nvSpPr>
          <p:spPr bwMode="auto">
            <a:xfrm>
              <a:off x="4480875" y="2774572"/>
              <a:ext cx="3474720" cy="12290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90000"/>
                </a:lnSpc>
              </a:pPr>
              <a:r>
                <a:rPr lang="en-US" sz="3200" dirty="0">
                  <a:solidFill>
                    <a:schemeClr val="accent1"/>
                  </a:solidFill>
                  <a:latin typeface="Segoe UI Light"/>
                  <a:cs typeface="Segoe UI Light"/>
                </a:rPr>
                <a:t>Costly </a:t>
              </a:r>
            </a:p>
            <a:p>
              <a:pPr>
                <a:lnSpc>
                  <a:spcPct val="90000"/>
                </a:lnSpc>
              </a:pPr>
              <a:r>
                <a:rPr lang="en-US" sz="3200" dirty="0">
                  <a:solidFill>
                    <a:schemeClr val="accent1"/>
                  </a:solidFill>
                  <a:latin typeface="Segoe UI Light"/>
                  <a:cs typeface="Segoe UI Light"/>
                </a:rPr>
                <a:t>to implement</a:t>
              </a:r>
            </a:p>
          </p:txBody>
        </p:sp>
        <p:sp>
          <p:nvSpPr>
            <p:cNvPr id="88" name="Rectangle 87"/>
            <p:cNvSpPr/>
            <p:nvPr/>
          </p:nvSpPr>
          <p:spPr>
            <a:xfrm>
              <a:off x="4480875" y="3802062"/>
              <a:ext cx="3474720" cy="1920240"/>
            </a:xfrm>
            <a:prstGeom prst="rect">
              <a:avLst/>
            </a:prstGeom>
          </p:spPr>
          <p:txBody>
            <a:bodyPr wrap="square" lIns="91440" tIns="91440" rIns="91440" bIns="91440">
              <a:noAutofit/>
            </a:bodyPr>
            <a:lstStyle/>
            <a:p>
              <a:pPr defTabSz="950659"/>
              <a:r>
                <a:rPr lang="en-US" sz="1600" dirty="0">
                  <a:solidFill>
                    <a:schemeClr val="accent6"/>
                  </a:solidFill>
                  <a:cs typeface="Segoe UI Light"/>
                </a:rPr>
                <a:t>Building and maintaining machine learning systems requires a large investment of time, money and engineering resources</a:t>
              </a:r>
            </a:p>
            <a:p>
              <a:pPr defTabSz="950659"/>
              <a:endParaRPr lang="en-US" sz="1600" dirty="0">
                <a:solidFill>
                  <a:schemeClr val="accent6"/>
                </a:solidFill>
                <a:cs typeface="Segoe UI Light"/>
              </a:endParaRPr>
            </a:p>
          </p:txBody>
        </p:sp>
      </p:grpSp>
      <p:grpSp>
        <p:nvGrpSpPr>
          <p:cNvPr id="11" name="Group 10"/>
          <p:cNvGrpSpPr/>
          <p:nvPr/>
        </p:nvGrpSpPr>
        <p:grpSpPr>
          <a:xfrm>
            <a:off x="8458517" y="3506910"/>
            <a:ext cx="3474720" cy="2962152"/>
            <a:chOff x="8687118" y="2760150"/>
            <a:chExt cx="3474720" cy="2962152"/>
          </a:xfrm>
        </p:grpSpPr>
        <p:sp>
          <p:nvSpPr>
            <p:cNvPr id="20" name="Rectangle 19"/>
            <p:cNvSpPr/>
            <p:nvPr/>
          </p:nvSpPr>
          <p:spPr bwMode="auto">
            <a:xfrm>
              <a:off x="8687118" y="2760150"/>
              <a:ext cx="3474720" cy="12290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90000"/>
                </a:lnSpc>
              </a:pPr>
              <a:r>
                <a:rPr lang="en-US" sz="3200" dirty="0">
                  <a:solidFill>
                    <a:schemeClr val="accent1"/>
                  </a:solidFill>
                  <a:latin typeface="Segoe UI Light"/>
                  <a:cs typeface="Segoe UI Light"/>
                </a:rPr>
                <a:t>Often </a:t>
              </a:r>
            </a:p>
            <a:p>
              <a:pPr>
                <a:lnSpc>
                  <a:spcPct val="90000"/>
                </a:lnSpc>
              </a:pPr>
              <a:r>
                <a:rPr lang="en-US" sz="3200" dirty="0">
                  <a:solidFill>
                    <a:schemeClr val="accent1"/>
                  </a:solidFill>
                  <a:latin typeface="Segoe UI Light"/>
                  <a:cs typeface="Segoe UI Light"/>
                </a:rPr>
                <a:t>domain specific</a:t>
              </a:r>
            </a:p>
          </p:txBody>
        </p:sp>
        <p:sp>
          <p:nvSpPr>
            <p:cNvPr id="21" name="Rectangle 20"/>
            <p:cNvSpPr/>
            <p:nvPr/>
          </p:nvSpPr>
          <p:spPr>
            <a:xfrm>
              <a:off x="8687118" y="3802062"/>
              <a:ext cx="3474720" cy="1920240"/>
            </a:xfrm>
            <a:prstGeom prst="rect">
              <a:avLst/>
            </a:prstGeom>
          </p:spPr>
          <p:txBody>
            <a:bodyPr wrap="square" lIns="91440" tIns="91440" rIns="91440" bIns="91440">
              <a:noAutofit/>
            </a:bodyPr>
            <a:lstStyle/>
            <a:p>
              <a:pPr defTabSz="950659"/>
              <a:r>
                <a:rPr lang="en-US" sz="1600" dirty="0">
                  <a:solidFill>
                    <a:schemeClr val="accent6"/>
                  </a:solidFill>
                  <a:cs typeface="Segoe UI Light"/>
                </a:rPr>
                <a:t>In the past, building your own machine learned models often required assistance of a team of data scientists that would customize the models to the specific domain.</a:t>
              </a:r>
            </a:p>
            <a:p>
              <a:pPr defTabSz="950659"/>
              <a:endParaRPr lang="en-US" sz="1600" dirty="0">
                <a:solidFill>
                  <a:schemeClr val="accent6"/>
                </a:solidFill>
                <a:cs typeface="Segoe UI Light"/>
              </a:endParaRPr>
            </a:p>
          </p:txBody>
        </p:sp>
      </p:grpSp>
    </p:spTree>
    <p:extLst>
      <p:ext uri="{BB962C8B-B14F-4D97-AF65-F5344CB8AC3E}">
        <p14:creationId xmlns:p14="http://schemas.microsoft.com/office/powerpoint/2010/main" val="423917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4846833" y="0"/>
            <a:ext cx="7589642"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18" tIns="146255" rIns="182818" bIns="146255"/>
          <a:lstStyle/>
          <a:p>
            <a:pPr algn="ctr" defTabSz="932110">
              <a:lnSpc>
                <a:spcPct val="90000"/>
              </a:lnSpc>
              <a:defRPr/>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846833" y="-2"/>
            <a:ext cx="7589642" cy="1973263"/>
          </a:xfrm>
          <a:prstGeom prst="rect">
            <a:avLst/>
          </a:prstGeom>
          <a:solidFill>
            <a:schemeClr val="accent2"/>
          </a:solidFill>
          <a:ln>
            <a:noFill/>
          </a:ln>
        </p:spPr>
        <p:txBody>
          <a:bodyPr wrap="square" lIns="365760" tIns="149187" rIns="91440" bIns="149187" rtlCol="0" anchor="ctr">
            <a:noAutofit/>
          </a:bodyPr>
          <a:lstStyle/>
          <a:p>
            <a:pPr>
              <a:lnSpc>
                <a:spcPct val="90000"/>
              </a:lnSpc>
            </a:pPr>
            <a:r>
              <a:rPr lang="en-US" sz="2400" dirty="0">
                <a:solidFill>
                  <a:schemeClr val="bg1"/>
                </a:solidFill>
                <a:latin typeface="Segoe UI Light"/>
                <a:cs typeface="Segoe UI Light"/>
              </a:rPr>
              <a:t>A Microsoft Cognitive Service that provides developers with an easy way to create language models to allow applications to understand user commands.</a:t>
            </a:r>
          </a:p>
        </p:txBody>
      </p:sp>
      <p:sp>
        <p:nvSpPr>
          <p:cNvPr id="2" name="Oval 1"/>
          <p:cNvSpPr/>
          <p:nvPr/>
        </p:nvSpPr>
        <p:spPr>
          <a:xfrm>
            <a:off x="7512476" y="3295371"/>
            <a:ext cx="2258357" cy="225835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8249578" y="5074997"/>
            <a:ext cx="784152" cy="784465"/>
            <a:chOff x="8333913" y="4908956"/>
            <a:chExt cx="645448" cy="645706"/>
          </a:xfrm>
        </p:grpSpPr>
        <p:grpSp>
          <p:nvGrpSpPr>
            <p:cNvPr id="58" name="Group 57"/>
            <p:cNvGrpSpPr/>
            <p:nvPr/>
          </p:nvGrpSpPr>
          <p:grpSpPr>
            <a:xfrm>
              <a:off x="8333913" y="4908956"/>
              <a:ext cx="645448" cy="645706"/>
              <a:chOff x="6793359" y="2147174"/>
              <a:chExt cx="1150650" cy="1151113"/>
            </a:xfrm>
          </p:grpSpPr>
          <p:sp>
            <p:nvSpPr>
              <p:cNvPr id="68" name="Oval 67"/>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sp>
            <p:nvSpPr>
              <p:cNvPr id="71" name="Oval 70"/>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grpSp>
        <p:sp>
          <p:nvSpPr>
            <p:cNvPr id="75" name="Freeform 36"/>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p:cNvGrpSpPr/>
          <p:nvPr/>
        </p:nvGrpSpPr>
        <p:grpSpPr>
          <a:xfrm>
            <a:off x="7209477" y="4032316"/>
            <a:ext cx="784152" cy="784465"/>
            <a:chOff x="6951165" y="4208361"/>
            <a:chExt cx="943472" cy="943851"/>
          </a:xfrm>
        </p:grpSpPr>
        <p:grpSp>
          <p:nvGrpSpPr>
            <p:cNvPr id="17" name="Group 16"/>
            <p:cNvGrpSpPr/>
            <p:nvPr/>
          </p:nvGrpSpPr>
          <p:grpSpPr>
            <a:xfrm>
              <a:off x="6951165" y="4208361"/>
              <a:ext cx="943472" cy="943851"/>
              <a:chOff x="6793359" y="2147174"/>
              <a:chExt cx="1150650" cy="1151113"/>
            </a:xfrm>
          </p:grpSpPr>
          <p:sp>
            <p:nvSpPr>
              <p:cNvPr id="29" name="Oval 28"/>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sp>
            <p:nvSpPr>
              <p:cNvPr id="30" name="Oval 29"/>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grpSp>
        <p:grpSp>
          <p:nvGrpSpPr>
            <p:cNvPr id="18" name="Group 17"/>
            <p:cNvGrpSpPr/>
            <p:nvPr/>
          </p:nvGrpSpPr>
          <p:grpSpPr>
            <a:xfrm>
              <a:off x="7135641" y="4393026"/>
              <a:ext cx="574521" cy="574521"/>
              <a:chOff x="9781984" y="-2181631"/>
              <a:chExt cx="1588043" cy="1588043"/>
            </a:xfrm>
          </p:grpSpPr>
          <p:grpSp>
            <p:nvGrpSpPr>
              <p:cNvPr id="19" name="Group 18"/>
              <p:cNvGrpSpPr/>
              <p:nvPr/>
            </p:nvGrpSpPr>
            <p:grpSpPr>
              <a:xfrm>
                <a:off x="9781984" y="-2181631"/>
                <a:ext cx="1588043" cy="1588043"/>
                <a:chOff x="9781984" y="-2181631"/>
                <a:chExt cx="1588043" cy="1588043"/>
              </a:xfrm>
            </p:grpSpPr>
            <p:sp>
              <p:nvSpPr>
                <p:cNvPr id="26" name="Oval 25"/>
                <p:cNvSpPr/>
                <p:nvPr/>
              </p:nvSpPr>
              <p:spPr>
                <a:xfrm>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rot="7200000">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3600000">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p:cNvSpPr/>
              <p:nvPr/>
            </p:nvSpPr>
            <p:spPr>
              <a:xfrm>
                <a:off x="10353942" y="-2109747"/>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493107" y="-1470508"/>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034772" y="-1047578"/>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1032567" y="-1361136"/>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9" name="Group 78"/>
          <p:cNvGrpSpPr/>
          <p:nvPr/>
        </p:nvGrpSpPr>
        <p:grpSpPr>
          <a:xfrm>
            <a:off x="9289679" y="4032316"/>
            <a:ext cx="784152" cy="784465"/>
            <a:chOff x="9008565" y="4208361"/>
            <a:chExt cx="943472" cy="943851"/>
          </a:xfrm>
        </p:grpSpPr>
        <p:grpSp>
          <p:nvGrpSpPr>
            <p:cNvPr id="45" name="Group 44"/>
            <p:cNvGrpSpPr/>
            <p:nvPr/>
          </p:nvGrpSpPr>
          <p:grpSpPr>
            <a:xfrm>
              <a:off x="9008565" y="4208361"/>
              <a:ext cx="943472" cy="943851"/>
              <a:chOff x="6793359" y="2147174"/>
              <a:chExt cx="1150650" cy="1151113"/>
            </a:xfrm>
          </p:grpSpPr>
          <p:sp>
            <p:nvSpPr>
              <p:cNvPr id="55" name="Oval 54"/>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sp>
            <p:nvSpPr>
              <p:cNvPr id="56" name="Oval 55"/>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grpSp>
        <p:sp>
          <p:nvSpPr>
            <p:cNvPr id="78" name="Freeform 5"/>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9" name="Group 98"/>
          <p:cNvGrpSpPr/>
          <p:nvPr/>
        </p:nvGrpSpPr>
        <p:grpSpPr>
          <a:xfrm>
            <a:off x="8249578" y="2989636"/>
            <a:ext cx="784152" cy="784465"/>
            <a:chOff x="8318930" y="3319649"/>
            <a:chExt cx="645448" cy="645706"/>
          </a:xfrm>
        </p:grpSpPr>
        <p:grpSp>
          <p:nvGrpSpPr>
            <p:cNvPr id="32" name="Group 31"/>
            <p:cNvGrpSpPr/>
            <p:nvPr/>
          </p:nvGrpSpPr>
          <p:grpSpPr>
            <a:xfrm>
              <a:off x="8318930" y="3319649"/>
              <a:ext cx="645448" cy="645706"/>
              <a:chOff x="6793359" y="2147174"/>
              <a:chExt cx="1150650" cy="1151113"/>
            </a:xfrm>
          </p:grpSpPr>
          <p:sp>
            <p:nvSpPr>
              <p:cNvPr id="42" name="Oval 41"/>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sp>
            <p:nvSpPr>
              <p:cNvPr id="43" name="Oval 42"/>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grpSp>
        <p:sp>
          <p:nvSpPr>
            <p:cNvPr id="77" name="Freeform 123"/>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bg1"/>
            </a:solidFill>
            <a:ln>
              <a:noFill/>
            </a:ln>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grpSp>
      <p:sp>
        <p:nvSpPr>
          <p:cNvPr id="80" name="TextBox 79"/>
          <p:cNvSpPr txBox="1"/>
          <p:nvPr/>
        </p:nvSpPr>
        <p:spPr>
          <a:xfrm>
            <a:off x="5684837" y="4131252"/>
            <a:ext cx="1524000" cy="586595"/>
          </a:xfrm>
          <a:prstGeom prst="rect">
            <a:avLst/>
          </a:prstGeom>
          <a:noFill/>
        </p:spPr>
        <p:txBody>
          <a:bodyPr wrap="square" lIns="93242" tIns="46621" rIns="93242" bIns="46621" rtlCol="0" anchor="ctr">
            <a:spAutoFit/>
          </a:bodyPr>
          <a:lstStyle/>
          <a:p>
            <a:pPr algn="r" defTabSz="950659">
              <a:defRPr/>
            </a:pPr>
            <a:r>
              <a:rPr lang="en-US" sz="1600" dirty="0">
                <a:solidFill>
                  <a:schemeClr val="accent6"/>
                </a:solidFill>
                <a:cs typeface="Segoe UI Light"/>
              </a:rPr>
              <a:t>Create your own LU model</a:t>
            </a:r>
          </a:p>
        </p:txBody>
      </p:sp>
      <p:sp>
        <p:nvSpPr>
          <p:cNvPr id="81" name="TextBox 80"/>
          <p:cNvSpPr txBox="1"/>
          <p:nvPr/>
        </p:nvSpPr>
        <p:spPr>
          <a:xfrm>
            <a:off x="7582679" y="235426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50659"/>
            <a:r>
              <a:rPr lang="en-US" sz="1600" dirty="0">
                <a:solidFill>
                  <a:schemeClr val="accent6"/>
                </a:solidFill>
                <a:latin typeface="+mn-lt"/>
                <a:cs typeface="Segoe UI Light"/>
              </a:rPr>
              <a:t>Train by providing examples</a:t>
            </a:r>
          </a:p>
        </p:txBody>
      </p:sp>
      <p:sp>
        <p:nvSpPr>
          <p:cNvPr id="82" name="TextBox 81"/>
          <p:cNvSpPr txBox="1"/>
          <p:nvPr/>
        </p:nvSpPr>
        <p:spPr>
          <a:xfrm>
            <a:off x="10104437" y="3885030"/>
            <a:ext cx="1905002" cy="1079038"/>
          </a:xfrm>
          <a:prstGeom prst="rect">
            <a:avLst/>
          </a:prstGeom>
          <a:noFill/>
        </p:spPr>
        <p:txBody>
          <a:bodyPr wrap="square" lIns="93242" tIns="46621" rIns="93242" bIns="46621" rtlCol="0" anchor="ctr">
            <a:spAutoFit/>
          </a:bodyPr>
          <a:lstStyle/>
          <a:p>
            <a:pPr defTabSz="950659"/>
            <a:r>
              <a:rPr lang="en-US" sz="1600" dirty="0">
                <a:solidFill>
                  <a:schemeClr val="accent6"/>
                </a:solidFill>
                <a:cs typeface="Segoe UI Light"/>
              </a:rPr>
              <a:t>Deploy to an HTTP endpoint and activate on any device</a:t>
            </a:r>
          </a:p>
        </p:txBody>
      </p:sp>
      <p:sp>
        <p:nvSpPr>
          <p:cNvPr id="83" name="TextBox 82"/>
          <p:cNvSpPr txBox="1"/>
          <p:nvPr/>
        </p:nvSpPr>
        <p:spPr>
          <a:xfrm>
            <a:off x="7676621" y="588246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50659"/>
            <a:r>
              <a:rPr lang="en-US" sz="1600" dirty="0">
                <a:solidFill>
                  <a:schemeClr val="accent6"/>
                </a:solidFill>
                <a:latin typeface="+mn-lt"/>
                <a:cs typeface="Segoe UI Light"/>
              </a:rPr>
              <a:t>Maintain model with ease</a:t>
            </a:r>
          </a:p>
        </p:txBody>
      </p:sp>
      <p:sp>
        <p:nvSpPr>
          <p:cNvPr id="92" name="Rectangle 91"/>
          <p:cNvSpPr/>
          <p:nvPr/>
        </p:nvSpPr>
        <p:spPr>
          <a:xfrm>
            <a:off x="289468" y="1581353"/>
            <a:ext cx="4557365" cy="3831818"/>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Introducing Language Understanding Intelligence Service (LUIS)</a:t>
            </a:r>
          </a:p>
        </p:txBody>
      </p:sp>
    </p:spTree>
    <p:extLst>
      <p:ext uri="{BB962C8B-B14F-4D97-AF65-F5344CB8AC3E}">
        <p14:creationId xmlns:p14="http://schemas.microsoft.com/office/powerpoint/2010/main" val="256195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10" presetClass="entr" presetSubtype="0" fill="hold" nodeType="withEffect">
                                  <p:stCondLst>
                                    <p:cond delay="25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par>
                                <p:cTn id="14" presetID="10" presetClass="entr" presetSubtype="0" fill="hold" nodeType="withEffect">
                                  <p:stCondLst>
                                    <p:cond delay="25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nodeType="withEffect">
                                  <p:stCondLst>
                                    <p:cond delay="25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par>
                                <p:cTn id="20" presetID="42" presetClass="path" presetSubtype="0" decel="100000" fill="hold" nodeType="withEffect">
                                  <p:stCondLst>
                                    <p:cond delay="250"/>
                                  </p:stCondLst>
                                  <p:childTnLst>
                                    <p:animMotion origin="layout" path="M 4.18688E-7 -1.68407E-6 L 4.18688E-7 0.08194 " pathEditMode="relative" rAng="0" ptsTypes="AA">
                                      <p:cBhvr>
                                        <p:cTn id="21" dur="500" spd="-100000" fill="hold"/>
                                        <p:tgtEl>
                                          <p:spTgt spid="99"/>
                                        </p:tgtEl>
                                        <p:attrNameLst>
                                          <p:attrName>ppt_x</p:attrName>
                                          <p:attrName>ppt_y</p:attrName>
                                        </p:attrNameLst>
                                      </p:cBhvr>
                                      <p:rCtr x="0" y="4085"/>
                                    </p:animMotion>
                                  </p:childTnLst>
                                </p:cTn>
                              </p:par>
                              <p:par>
                                <p:cTn id="22" presetID="63" presetClass="path" presetSubtype="0" decel="100000" fill="hold" nodeType="withEffect">
                                  <p:stCondLst>
                                    <p:cond delay="250"/>
                                  </p:stCondLst>
                                  <p:childTnLst>
                                    <p:animMotion origin="layout" path="M 5.13148E-7 3.47254E-6 L -0.0457 3.47254E-6 " pathEditMode="relative" rAng="0" ptsTypes="AA">
                                      <p:cBhvr>
                                        <p:cTn id="23" dur="500" spd="-100000" fill="hold"/>
                                        <p:tgtEl>
                                          <p:spTgt spid="79"/>
                                        </p:tgtEl>
                                        <p:attrNameLst>
                                          <p:attrName>ppt_x</p:attrName>
                                          <p:attrName>ppt_y</p:attrName>
                                        </p:attrNameLst>
                                      </p:cBhvr>
                                      <p:rCtr x="-2285" y="0"/>
                                    </p:animMotion>
                                  </p:childTnLst>
                                </p:cTn>
                              </p:par>
                              <p:par>
                                <p:cTn id="24" presetID="42" presetClass="path" presetSubtype="0" decel="100000" fill="hold" nodeType="withEffect">
                                  <p:stCondLst>
                                    <p:cond delay="250"/>
                                  </p:stCondLst>
                                  <p:childTnLst>
                                    <p:animMotion origin="layout" path="M 4.18688E-7 -1.37086E-6 L 4.18688E-7 -0.08534 " pathEditMode="relative" rAng="0" ptsTypes="AA">
                                      <p:cBhvr>
                                        <p:cTn id="25" dur="500" spd="-100000" fill="hold"/>
                                        <p:tgtEl>
                                          <p:spTgt spid="96"/>
                                        </p:tgtEl>
                                        <p:attrNameLst>
                                          <p:attrName>ppt_x</p:attrName>
                                          <p:attrName>ppt_y</p:attrName>
                                        </p:attrNameLst>
                                      </p:cBhvr>
                                      <p:rCtr x="0" y="-4267"/>
                                    </p:animMotion>
                                  </p:childTnLst>
                                </p:cTn>
                              </p:par>
                              <p:par>
                                <p:cTn id="26" presetID="35" presetClass="path" presetSubtype="0" decel="100000" fill="hold" nodeType="withEffect">
                                  <p:stCondLst>
                                    <p:cond delay="250"/>
                                  </p:stCondLst>
                                  <p:childTnLst>
                                    <p:animMotion origin="layout" path="M -2.02706E-6 -0.00091 L 0.042 -0.00091 " pathEditMode="relative" rAng="0" ptsTypes="AA">
                                      <p:cBhvr>
                                        <p:cTn id="27" dur="500" spd="-100000" fill="hold"/>
                                        <p:tgtEl>
                                          <p:spTgt spid="89"/>
                                        </p:tgtEl>
                                        <p:attrNameLst>
                                          <p:attrName>ppt_x</p:attrName>
                                          <p:attrName>ppt_y</p:attrName>
                                        </p:attrNameLst>
                                      </p:cBhvr>
                                      <p:rCtr x="2093" y="0"/>
                                    </p:animMotion>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0" grpId="0"/>
      <p:bldP spid="81" grpId="0"/>
      <p:bldP spid="82" grpId="0"/>
      <p:bldP spid="8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0" y="0"/>
            <a:ext cx="12446792" cy="197326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6255" rIns="182818" bIns="146255" numCol="1" spcCol="0" rtlCol="0" fromWordArt="0" anchor="t" anchorCtr="0" forceAA="0" compatLnSpc="1">
            <a:prstTxWarp prst="textNoShape">
              <a:avLst/>
            </a:prstTxWarp>
            <a:noAutofit/>
          </a:bodyPr>
          <a:lstStyle/>
          <a:p>
            <a:pPr algn="ctr" defTabSz="932110">
              <a:lnSpc>
                <a:spcPct val="90000"/>
              </a:lnSpc>
            </a:pPr>
            <a:endParaRPr lang="en-US" sz="204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sz="5400" dirty="0">
                <a:solidFill>
                  <a:srgbClr val="FFFFFF"/>
                </a:solidFill>
              </a:rPr>
              <a:t>LUIS Common Usage Scenarios</a:t>
            </a:r>
          </a:p>
        </p:txBody>
      </p:sp>
      <p:sp>
        <p:nvSpPr>
          <p:cNvPr id="7" name="Oval 6"/>
          <p:cNvSpPr/>
          <p:nvPr/>
        </p:nvSpPr>
        <p:spPr>
          <a:xfrm>
            <a:off x="6780855" y="2384702"/>
            <a:ext cx="351730" cy="35173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481738" y="2384702"/>
            <a:ext cx="351730" cy="35173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846637" y="4817802"/>
            <a:ext cx="2743200" cy="1727461"/>
          </a:xfrm>
          <a:prstGeom prst="rect">
            <a:avLst/>
          </a:prstGeom>
          <a:noFill/>
        </p:spPr>
        <p:txBody>
          <a:bodyPr wrap="square" lIns="91440" tIns="91440" rIns="91440" bIns="91440" rtlCol="0">
            <a:noAutofit/>
          </a:bodyPr>
          <a:lstStyle>
            <a:defPPr>
              <a:defRPr lang="en-US"/>
            </a:defPPr>
            <a:lvl1pPr>
              <a:lnSpc>
                <a:spcPct val="90000"/>
              </a:lnSpc>
              <a:defRPr sz="1400">
                <a:gradFill>
                  <a:gsLst>
                    <a:gs pos="2917">
                      <a:schemeClr val="tx1"/>
                    </a:gs>
                    <a:gs pos="30000">
                      <a:schemeClr val="tx1"/>
                    </a:gs>
                  </a:gsLst>
                  <a:lin ang="5400000" scaled="0"/>
                </a:gradFill>
                <a:latin typeface="+mj-lt"/>
              </a:defRPr>
            </a:lvl1pPr>
          </a:lstStyle>
          <a:p>
            <a:pPr algn="ctr">
              <a:lnSpc>
                <a:spcPts val="1659"/>
              </a:lnSpc>
            </a:pPr>
            <a:r>
              <a:rPr lang="en-US" sz="1200" dirty="0">
                <a:solidFill>
                  <a:schemeClr val="accent6"/>
                </a:solidFill>
                <a:latin typeface="+mn-lt"/>
                <a:cs typeface="Segoe UI  "/>
              </a:rPr>
              <a:t>LUIS offers integration with Microsoft Bot Framework and Slack, which enables developers to build and connect intelligent bots to interact with users no matter which device they are on or which technology they are using</a:t>
            </a:r>
          </a:p>
        </p:txBody>
      </p:sp>
      <p:sp>
        <p:nvSpPr>
          <p:cNvPr id="46" name="TextBox 45"/>
          <p:cNvSpPr txBox="1"/>
          <p:nvPr/>
        </p:nvSpPr>
        <p:spPr>
          <a:xfrm>
            <a:off x="4846637" y="4350702"/>
            <a:ext cx="2743200" cy="365760"/>
          </a:xfrm>
          <a:prstGeom prst="rect">
            <a:avLst/>
          </a:prstGeom>
          <a:noFill/>
        </p:spPr>
        <p:txBody>
          <a:bodyPr wrap="square" lIns="91440" tIns="91440" rIns="91440" bIns="91440" rtlCol="0" anchor="ctr">
            <a:noAutofit/>
          </a:bodyPr>
          <a:lstStyle/>
          <a:p>
            <a:pPr algn="ctr" defTabSz="951062">
              <a:lnSpc>
                <a:spcPct val="80000"/>
              </a:lnSpc>
              <a:defRPr/>
            </a:pPr>
            <a:r>
              <a:rPr lang="en-US" sz="2800" dirty="0">
                <a:solidFill>
                  <a:schemeClr val="accent5"/>
                </a:solidFill>
                <a:latin typeface="+mj-lt"/>
                <a:cs typeface="Segoe UI Semibold" panose="020B0702040204020203" pitchFamily="34" charset="0"/>
              </a:rPr>
              <a:t>Chat bots</a:t>
            </a:r>
          </a:p>
        </p:txBody>
      </p:sp>
      <p:sp>
        <p:nvSpPr>
          <p:cNvPr id="45" name="TextBox 44"/>
          <p:cNvSpPr txBox="1"/>
          <p:nvPr/>
        </p:nvSpPr>
        <p:spPr>
          <a:xfrm>
            <a:off x="8507201" y="4817802"/>
            <a:ext cx="2743200" cy="1727461"/>
          </a:xfrm>
          <a:prstGeom prst="rect">
            <a:avLst/>
          </a:prstGeom>
          <a:noFill/>
        </p:spPr>
        <p:txBody>
          <a:bodyPr wrap="square" lIns="91440" tIns="91440" rIns="91440" bIns="91440" rtlCol="0">
            <a:noAutofit/>
          </a:bodyPr>
          <a:lstStyle>
            <a:defPPr>
              <a:defRPr lang="en-US"/>
            </a:defPPr>
            <a:lvl1pPr>
              <a:lnSpc>
                <a:spcPct val="90000"/>
              </a:lnSpc>
              <a:defRPr sz="1400">
                <a:gradFill>
                  <a:gsLst>
                    <a:gs pos="2917">
                      <a:schemeClr val="tx1"/>
                    </a:gs>
                    <a:gs pos="30000">
                      <a:schemeClr val="tx1"/>
                    </a:gs>
                  </a:gsLst>
                  <a:lin ang="5400000" scaled="0"/>
                </a:gradFill>
                <a:latin typeface="+mj-lt"/>
              </a:defRPr>
            </a:lvl1pPr>
          </a:lstStyle>
          <a:p>
            <a:pPr algn="ctr">
              <a:lnSpc>
                <a:spcPts val="1659"/>
              </a:lnSpc>
            </a:pPr>
            <a:r>
              <a:rPr lang="en-US" sz="1200" dirty="0">
                <a:solidFill>
                  <a:schemeClr val="accent6"/>
                </a:solidFill>
                <a:latin typeface="+mn-lt"/>
                <a:cs typeface="Segoe UI  "/>
              </a:rPr>
              <a:t>LUIS uses pre-built models from Bing and Cortana which enable developers to easily add personal assistant functionalities to their apps.</a:t>
            </a:r>
          </a:p>
        </p:txBody>
      </p:sp>
      <p:sp>
        <p:nvSpPr>
          <p:cNvPr id="48" name="TextBox 47"/>
          <p:cNvSpPr txBox="1"/>
          <p:nvPr/>
        </p:nvSpPr>
        <p:spPr>
          <a:xfrm>
            <a:off x="8507201" y="4350702"/>
            <a:ext cx="2743200" cy="365760"/>
          </a:xfrm>
          <a:prstGeom prst="rect">
            <a:avLst/>
          </a:prstGeom>
          <a:noFill/>
        </p:spPr>
        <p:txBody>
          <a:bodyPr wrap="square" lIns="91440" tIns="91440" rIns="91440" bIns="91440" rtlCol="0" anchor="ctr">
            <a:noAutofit/>
          </a:bodyPr>
          <a:lstStyle/>
          <a:p>
            <a:pPr algn="ctr" defTabSz="951062">
              <a:lnSpc>
                <a:spcPct val="80000"/>
              </a:lnSpc>
              <a:defRPr/>
            </a:pPr>
            <a:r>
              <a:rPr lang="en-US" sz="2800" dirty="0">
                <a:solidFill>
                  <a:schemeClr val="accent5"/>
                </a:solidFill>
                <a:latin typeface="+mj-lt"/>
                <a:cs typeface="Segoe UI Semibold" panose="020B0702040204020203" pitchFamily="34" charset="0"/>
              </a:rPr>
              <a:t>Virtual assistance</a:t>
            </a:r>
          </a:p>
        </p:txBody>
      </p:sp>
      <p:sp>
        <p:nvSpPr>
          <p:cNvPr id="43" name="TextBox 42"/>
          <p:cNvSpPr txBox="1"/>
          <p:nvPr/>
        </p:nvSpPr>
        <p:spPr>
          <a:xfrm>
            <a:off x="1186073" y="4817802"/>
            <a:ext cx="2743200" cy="1710725"/>
          </a:xfrm>
          <a:prstGeom prst="rect">
            <a:avLst/>
          </a:prstGeom>
          <a:noFill/>
        </p:spPr>
        <p:txBody>
          <a:bodyPr wrap="square" lIns="91440" tIns="91440" rIns="91440" bIns="91440" rtlCol="0">
            <a:noAutofit/>
          </a:bodyPr>
          <a:lstStyle>
            <a:defPPr>
              <a:defRPr lang="en-US"/>
            </a:defPPr>
            <a:lvl1pPr>
              <a:lnSpc>
                <a:spcPct val="90000"/>
              </a:lnSpc>
              <a:defRPr sz="1400">
                <a:gradFill>
                  <a:gsLst>
                    <a:gs pos="2917">
                      <a:schemeClr val="tx1"/>
                    </a:gs>
                    <a:gs pos="30000">
                      <a:schemeClr val="tx1"/>
                    </a:gs>
                  </a:gsLst>
                  <a:lin ang="5400000" scaled="0"/>
                </a:gradFill>
                <a:latin typeface="+mj-lt"/>
              </a:defRPr>
            </a:lvl1pPr>
          </a:lstStyle>
          <a:p>
            <a:pPr algn="ctr">
              <a:lnSpc>
                <a:spcPts val="1659"/>
              </a:lnSpc>
            </a:pPr>
            <a:r>
              <a:rPr lang="en-US" sz="1200" dirty="0">
                <a:solidFill>
                  <a:schemeClr val="accent6"/>
                </a:solidFill>
                <a:latin typeface="+mn-lt"/>
                <a:cs typeface="Segoe UI  "/>
              </a:rPr>
              <a:t>LUIS has been used to build a wide range of </a:t>
            </a:r>
            <a:r>
              <a:rPr lang="en-US" sz="1200" dirty="0" err="1">
                <a:solidFill>
                  <a:schemeClr val="accent6"/>
                </a:solidFill>
                <a:latin typeface="+mn-lt"/>
                <a:cs typeface="Segoe UI  "/>
              </a:rPr>
              <a:t>IoT</a:t>
            </a:r>
            <a:r>
              <a:rPr lang="en-US" sz="1200" dirty="0">
                <a:solidFill>
                  <a:schemeClr val="accent6"/>
                </a:solidFill>
                <a:latin typeface="+mn-lt"/>
                <a:cs typeface="Segoe UI  "/>
              </a:rPr>
              <a:t> applications ranging from a simple voice activated lights control to smart kitchen appliances, smart vending machines, facial recognition door, and many more</a:t>
            </a:r>
          </a:p>
        </p:txBody>
      </p:sp>
      <p:sp>
        <p:nvSpPr>
          <p:cNvPr id="47" name="TextBox 46"/>
          <p:cNvSpPr txBox="1"/>
          <p:nvPr/>
        </p:nvSpPr>
        <p:spPr>
          <a:xfrm>
            <a:off x="1186073" y="4350702"/>
            <a:ext cx="2743200" cy="365760"/>
          </a:xfrm>
          <a:prstGeom prst="rect">
            <a:avLst/>
          </a:prstGeom>
          <a:noFill/>
        </p:spPr>
        <p:txBody>
          <a:bodyPr wrap="square" lIns="91440" tIns="91440" rIns="91440" bIns="91440" rtlCol="0" anchor="ctr">
            <a:noAutofit/>
          </a:bodyPr>
          <a:lstStyle/>
          <a:p>
            <a:pPr algn="ctr" defTabSz="932135">
              <a:lnSpc>
                <a:spcPct val="80000"/>
              </a:lnSpc>
            </a:pPr>
            <a:r>
              <a:rPr lang="en-US" sz="2800" dirty="0" err="1">
                <a:solidFill>
                  <a:schemeClr val="accent5"/>
                </a:solidFill>
                <a:latin typeface="+mj-lt"/>
                <a:cs typeface="Segoe UI Semibold" panose="020B0702040204020203" pitchFamily="34" charset="0"/>
              </a:rPr>
              <a:t>IoT</a:t>
            </a:r>
            <a:r>
              <a:rPr lang="en-US" sz="2800" dirty="0">
                <a:solidFill>
                  <a:schemeClr val="accent5"/>
                </a:solidFill>
                <a:latin typeface="+mj-lt"/>
                <a:cs typeface="Segoe UI Semibold" panose="020B0702040204020203" pitchFamily="34" charset="0"/>
              </a:rPr>
              <a:t> experiences</a:t>
            </a:r>
          </a:p>
        </p:txBody>
      </p:sp>
      <p:grpSp>
        <p:nvGrpSpPr>
          <p:cNvPr id="75" name="Group 74"/>
          <p:cNvGrpSpPr/>
          <p:nvPr/>
        </p:nvGrpSpPr>
        <p:grpSpPr>
          <a:xfrm>
            <a:off x="1797133" y="2550217"/>
            <a:ext cx="1536628" cy="1536628"/>
            <a:chOff x="1797133" y="2550217"/>
            <a:chExt cx="1536628" cy="1536628"/>
          </a:xfrm>
        </p:grpSpPr>
        <p:sp>
          <p:nvSpPr>
            <p:cNvPr id="63" name="Rectangle 62"/>
            <p:cNvSpPr/>
            <p:nvPr/>
          </p:nvSpPr>
          <p:spPr>
            <a:xfrm>
              <a:off x="1797133" y="2550217"/>
              <a:ext cx="1536628" cy="1536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1993947" y="2747031"/>
              <a:ext cx="1143000" cy="1143000"/>
              <a:chOff x="1993947" y="2747031"/>
              <a:chExt cx="1143000" cy="1143000"/>
            </a:xfrm>
          </p:grpSpPr>
          <p:sp>
            <p:nvSpPr>
              <p:cNvPr id="73" name="Oval 72"/>
              <p:cNvSpPr/>
              <p:nvPr/>
            </p:nvSpPr>
            <p:spPr>
              <a:xfrm>
                <a:off x="1993947" y="2747031"/>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p:cNvGrpSpPr/>
              <p:nvPr/>
            </p:nvGrpSpPr>
            <p:grpSpPr>
              <a:xfrm>
                <a:off x="2255687" y="3105187"/>
                <a:ext cx="619521" cy="426689"/>
                <a:chOff x="9661935" y="3155381"/>
                <a:chExt cx="272258" cy="187515"/>
              </a:xfrm>
              <a:solidFill>
                <a:schemeClr val="accent6"/>
              </a:solidFill>
            </p:grpSpPr>
            <p:sp>
              <p:nvSpPr>
                <p:cNvPr id="68" name="Rectangle 1891"/>
                <p:cNvSpPr>
                  <a:spLocks noChangeArrowheads="1"/>
                </p:cNvSpPr>
                <p:nvPr/>
              </p:nvSpPr>
              <p:spPr bwMode="auto">
                <a:xfrm>
                  <a:off x="9746677" y="3325767"/>
                  <a:ext cx="34258" cy="17129"/>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892"/>
                <p:cNvSpPr>
                  <a:spLocks/>
                </p:cNvSpPr>
                <p:nvPr/>
              </p:nvSpPr>
              <p:spPr bwMode="auto">
                <a:xfrm>
                  <a:off x="9661935" y="3155381"/>
                  <a:ext cx="255129" cy="153258"/>
                </a:xfrm>
                <a:custGeom>
                  <a:avLst/>
                  <a:gdLst>
                    <a:gd name="T0" fmla="*/ 132 w 283"/>
                    <a:gd name="T1" fmla="*/ 151 h 170"/>
                    <a:gd name="T2" fmla="*/ 19 w 283"/>
                    <a:gd name="T3" fmla="*/ 151 h 170"/>
                    <a:gd name="T4" fmla="*/ 19 w 283"/>
                    <a:gd name="T5" fmla="*/ 19 h 170"/>
                    <a:gd name="T6" fmla="*/ 132 w 283"/>
                    <a:gd name="T7" fmla="*/ 19 h 170"/>
                    <a:gd name="T8" fmla="*/ 265 w 283"/>
                    <a:gd name="T9" fmla="*/ 19 h 170"/>
                    <a:gd name="T10" fmla="*/ 283 w 283"/>
                    <a:gd name="T11" fmla="*/ 19 h 170"/>
                    <a:gd name="T12" fmla="*/ 283 w 283"/>
                    <a:gd name="T13" fmla="*/ 0 h 170"/>
                    <a:gd name="T14" fmla="*/ 0 w 283"/>
                    <a:gd name="T15" fmla="*/ 0 h 170"/>
                    <a:gd name="T16" fmla="*/ 0 w 283"/>
                    <a:gd name="T17" fmla="*/ 170 h 170"/>
                    <a:gd name="T18" fmla="*/ 132 w 283"/>
                    <a:gd name="T19" fmla="*/ 170 h 170"/>
                    <a:gd name="T20" fmla="*/ 132 w 283"/>
                    <a:gd name="T21" fmla="*/ 15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170">
                      <a:moveTo>
                        <a:pt x="132" y="151"/>
                      </a:moveTo>
                      <a:lnTo>
                        <a:pt x="19" y="151"/>
                      </a:lnTo>
                      <a:lnTo>
                        <a:pt x="19" y="19"/>
                      </a:lnTo>
                      <a:lnTo>
                        <a:pt x="132" y="19"/>
                      </a:lnTo>
                      <a:lnTo>
                        <a:pt x="265" y="19"/>
                      </a:lnTo>
                      <a:lnTo>
                        <a:pt x="283" y="19"/>
                      </a:lnTo>
                      <a:lnTo>
                        <a:pt x="283" y="0"/>
                      </a:lnTo>
                      <a:lnTo>
                        <a:pt x="0" y="0"/>
                      </a:lnTo>
                      <a:lnTo>
                        <a:pt x="0" y="170"/>
                      </a:lnTo>
                      <a:lnTo>
                        <a:pt x="132" y="170"/>
                      </a:lnTo>
                      <a:lnTo>
                        <a:pt x="132" y="15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893"/>
                <p:cNvSpPr>
                  <a:spLocks noEditPoints="1"/>
                </p:cNvSpPr>
                <p:nvPr/>
              </p:nvSpPr>
              <p:spPr bwMode="auto">
                <a:xfrm>
                  <a:off x="9798064" y="3274381"/>
                  <a:ext cx="136129" cy="68515"/>
                </a:xfrm>
                <a:custGeom>
                  <a:avLst/>
                  <a:gdLst>
                    <a:gd name="T0" fmla="*/ 132 w 151"/>
                    <a:gd name="T1" fmla="*/ 57 h 76"/>
                    <a:gd name="T2" fmla="*/ 19 w 151"/>
                    <a:gd name="T3" fmla="*/ 57 h 76"/>
                    <a:gd name="T4" fmla="*/ 19 w 151"/>
                    <a:gd name="T5" fmla="*/ 19 h 76"/>
                    <a:gd name="T6" fmla="*/ 132 w 151"/>
                    <a:gd name="T7" fmla="*/ 19 h 76"/>
                    <a:gd name="T8" fmla="*/ 132 w 151"/>
                    <a:gd name="T9" fmla="*/ 57 h 76"/>
                    <a:gd name="T10" fmla="*/ 151 w 151"/>
                    <a:gd name="T11" fmla="*/ 0 h 76"/>
                    <a:gd name="T12" fmla="*/ 0 w 151"/>
                    <a:gd name="T13" fmla="*/ 0 h 76"/>
                    <a:gd name="T14" fmla="*/ 0 w 151"/>
                    <a:gd name="T15" fmla="*/ 76 h 76"/>
                    <a:gd name="T16" fmla="*/ 151 w 151"/>
                    <a:gd name="T17" fmla="*/ 76 h 76"/>
                    <a:gd name="T18" fmla="*/ 151 w 151"/>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76">
                      <a:moveTo>
                        <a:pt x="132" y="57"/>
                      </a:moveTo>
                      <a:lnTo>
                        <a:pt x="19" y="57"/>
                      </a:lnTo>
                      <a:lnTo>
                        <a:pt x="19" y="19"/>
                      </a:lnTo>
                      <a:lnTo>
                        <a:pt x="132" y="19"/>
                      </a:lnTo>
                      <a:lnTo>
                        <a:pt x="132" y="57"/>
                      </a:lnTo>
                      <a:close/>
                      <a:moveTo>
                        <a:pt x="151" y="0"/>
                      </a:moveTo>
                      <a:lnTo>
                        <a:pt x="0" y="0"/>
                      </a:lnTo>
                      <a:lnTo>
                        <a:pt x="0" y="76"/>
                      </a:lnTo>
                      <a:lnTo>
                        <a:pt x="151" y="76"/>
                      </a:lnTo>
                      <a:lnTo>
                        <a:pt x="15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894"/>
                <p:cNvSpPr>
                  <a:spLocks/>
                </p:cNvSpPr>
                <p:nvPr/>
              </p:nvSpPr>
              <p:spPr bwMode="auto">
                <a:xfrm>
                  <a:off x="9799867" y="3180623"/>
                  <a:ext cx="132523" cy="46879"/>
                </a:xfrm>
                <a:custGeom>
                  <a:avLst/>
                  <a:gdLst>
                    <a:gd name="T0" fmla="*/ 56 w 62"/>
                    <a:gd name="T1" fmla="*/ 22 h 22"/>
                    <a:gd name="T2" fmla="*/ 5 w 62"/>
                    <a:gd name="T3" fmla="*/ 22 h 22"/>
                    <a:gd name="T4" fmla="*/ 0 w 62"/>
                    <a:gd name="T5" fmla="*/ 17 h 22"/>
                    <a:gd name="T6" fmla="*/ 62 w 62"/>
                    <a:gd name="T7" fmla="*/ 17 h 22"/>
                    <a:gd name="T8" fmla="*/ 56 w 62"/>
                    <a:gd name="T9" fmla="*/ 22 h 22"/>
                  </a:gdLst>
                  <a:ahLst/>
                  <a:cxnLst>
                    <a:cxn ang="0">
                      <a:pos x="T0" y="T1"/>
                    </a:cxn>
                    <a:cxn ang="0">
                      <a:pos x="T2" y="T3"/>
                    </a:cxn>
                    <a:cxn ang="0">
                      <a:pos x="T4" y="T5"/>
                    </a:cxn>
                    <a:cxn ang="0">
                      <a:pos x="T6" y="T7"/>
                    </a:cxn>
                    <a:cxn ang="0">
                      <a:pos x="T8" y="T9"/>
                    </a:cxn>
                  </a:cxnLst>
                  <a:rect l="0" t="0" r="r" b="b"/>
                  <a:pathLst>
                    <a:path w="62" h="22">
                      <a:moveTo>
                        <a:pt x="56" y="22"/>
                      </a:moveTo>
                      <a:cubicBezTo>
                        <a:pt x="42" y="8"/>
                        <a:pt x="19" y="8"/>
                        <a:pt x="5" y="22"/>
                      </a:cubicBezTo>
                      <a:cubicBezTo>
                        <a:pt x="0" y="17"/>
                        <a:pt x="0" y="17"/>
                        <a:pt x="0" y="17"/>
                      </a:cubicBezTo>
                      <a:cubicBezTo>
                        <a:pt x="17" y="0"/>
                        <a:pt x="45" y="0"/>
                        <a:pt x="62" y="17"/>
                      </a:cubicBezTo>
                      <a:lnTo>
                        <a:pt x="56" y="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895"/>
                <p:cNvSpPr>
                  <a:spLocks/>
                </p:cNvSpPr>
                <p:nvPr/>
              </p:nvSpPr>
              <p:spPr bwMode="auto">
                <a:xfrm>
                  <a:off x="9823306" y="3223896"/>
                  <a:ext cx="85644" cy="29750"/>
                </a:xfrm>
                <a:custGeom>
                  <a:avLst/>
                  <a:gdLst>
                    <a:gd name="T0" fmla="*/ 34 w 40"/>
                    <a:gd name="T1" fmla="*/ 14 h 14"/>
                    <a:gd name="T2" fmla="*/ 20 w 40"/>
                    <a:gd name="T3" fmla="*/ 8 h 14"/>
                    <a:gd name="T4" fmla="*/ 6 w 40"/>
                    <a:gd name="T5" fmla="*/ 14 h 14"/>
                    <a:gd name="T6" fmla="*/ 0 w 40"/>
                    <a:gd name="T7" fmla="*/ 8 h 14"/>
                    <a:gd name="T8" fmla="*/ 20 w 40"/>
                    <a:gd name="T9" fmla="*/ 0 h 14"/>
                    <a:gd name="T10" fmla="*/ 40 w 40"/>
                    <a:gd name="T11" fmla="*/ 8 h 14"/>
                    <a:gd name="T12" fmla="*/ 34 w 4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0" h="14">
                      <a:moveTo>
                        <a:pt x="34" y="14"/>
                      </a:moveTo>
                      <a:cubicBezTo>
                        <a:pt x="30" y="10"/>
                        <a:pt x="25" y="8"/>
                        <a:pt x="20" y="8"/>
                      </a:cubicBezTo>
                      <a:cubicBezTo>
                        <a:pt x="14" y="8"/>
                        <a:pt x="9" y="10"/>
                        <a:pt x="6" y="14"/>
                      </a:cubicBezTo>
                      <a:cubicBezTo>
                        <a:pt x="0" y="8"/>
                        <a:pt x="0" y="8"/>
                        <a:pt x="0" y="8"/>
                      </a:cubicBezTo>
                      <a:cubicBezTo>
                        <a:pt x="5" y="3"/>
                        <a:pt x="12" y="0"/>
                        <a:pt x="20" y="0"/>
                      </a:cubicBezTo>
                      <a:cubicBezTo>
                        <a:pt x="27" y="0"/>
                        <a:pt x="34" y="3"/>
                        <a:pt x="40" y="8"/>
                      </a:cubicBezTo>
                      <a:lnTo>
                        <a:pt x="34" y="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grpSp>
        <p:nvGrpSpPr>
          <p:cNvPr id="78" name="Group 77"/>
          <p:cNvGrpSpPr/>
          <p:nvPr/>
        </p:nvGrpSpPr>
        <p:grpSpPr>
          <a:xfrm>
            <a:off x="5449923" y="2548181"/>
            <a:ext cx="1536628" cy="1536628"/>
            <a:chOff x="5449923" y="2548181"/>
            <a:chExt cx="1536628" cy="1536628"/>
          </a:xfrm>
        </p:grpSpPr>
        <p:sp>
          <p:nvSpPr>
            <p:cNvPr id="41" name="Rectangle 40"/>
            <p:cNvSpPr/>
            <p:nvPr/>
          </p:nvSpPr>
          <p:spPr>
            <a:xfrm>
              <a:off x="5449923" y="2548181"/>
              <a:ext cx="1536628" cy="1536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5646737" y="2744995"/>
              <a:ext cx="1143000" cy="1143000"/>
              <a:chOff x="5643773" y="2744995"/>
              <a:chExt cx="1143000" cy="1143000"/>
            </a:xfrm>
          </p:grpSpPr>
          <p:sp>
            <p:nvSpPr>
              <p:cNvPr id="42" name="Oval 41"/>
              <p:cNvSpPr/>
              <p:nvPr/>
            </p:nvSpPr>
            <p:spPr>
              <a:xfrm>
                <a:off x="5643773" y="2744995"/>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96"/>
              <p:cNvSpPr>
                <a:spLocks noEditPoints="1"/>
              </p:cNvSpPr>
              <p:nvPr/>
            </p:nvSpPr>
            <p:spPr bwMode="auto">
              <a:xfrm>
                <a:off x="5910473" y="3071961"/>
                <a:ext cx="609600" cy="621872"/>
              </a:xfrm>
              <a:custGeom>
                <a:avLst/>
                <a:gdLst>
                  <a:gd name="T0" fmla="*/ 57 w 63"/>
                  <a:gd name="T1" fmla="*/ 0 h 64"/>
                  <a:gd name="T2" fmla="*/ 6 w 63"/>
                  <a:gd name="T3" fmla="*/ 0 h 64"/>
                  <a:gd name="T4" fmla="*/ 0 w 63"/>
                  <a:gd name="T5" fmla="*/ 7 h 64"/>
                  <a:gd name="T6" fmla="*/ 0 w 63"/>
                  <a:gd name="T7" fmla="*/ 45 h 64"/>
                  <a:gd name="T8" fmla="*/ 6 w 63"/>
                  <a:gd name="T9" fmla="*/ 51 h 64"/>
                  <a:gd name="T10" fmla="*/ 9 w 63"/>
                  <a:gd name="T11" fmla="*/ 51 h 64"/>
                  <a:gd name="T12" fmla="*/ 9 w 63"/>
                  <a:gd name="T13" fmla="*/ 64 h 64"/>
                  <a:gd name="T14" fmla="*/ 22 w 63"/>
                  <a:gd name="T15" fmla="*/ 51 h 64"/>
                  <a:gd name="T16" fmla="*/ 57 w 63"/>
                  <a:gd name="T17" fmla="*/ 51 h 64"/>
                  <a:gd name="T18" fmla="*/ 63 w 63"/>
                  <a:gd name="T19" fmla="*/ 45 h 64"/>
                  <a:gd name="T20" fmla="*/ 63 w 63"/>
                  <a:gd name="T21" fmla="*/ 7 h 64"/>
                  <a:gd name="T22" fmla="*/ 57 w 63"/>
                  <a:gd name="T23" fmla="*/ 0 h 64"/>
                  <a:gd name="T24" fmla="*/ 41 w 63"/>
                  <a:gd name="T25" fmla="*/ 12 h 64"/>
                  <a:gd name="T26" fmla="*/ 45 w 63"/>
                  <a:gd name="T27" fmla="*/ 16 h 64"/>
                  <a:gd name="T28" fmla="*/ 41 w 63"/>
                  <a:gd name="T29" fmla="*/ 20 h 64"/>
                  <a:gd name="T30" fmla="*/ 37 w 63"/>
                  <a:gd name="T31" fmla="*/ 16 h 64"/>
                  <a:gd name="T32" fmla="*/ 41 w 63"/>
                  <a:gd name="T33" fmla="*/ 12 h 64"/>
                  <a:gd name="T34" fmla="*/ 22 w 63"/>
                  <a:gd name="T35" fmla="*/ 12 h 64"/>
                  <a:gd name="T36" fmla="*/ 26 w 63"/>
                  <a:gd name="T37" fmla="*/ 16 h 64"/>
                  <a:gd name="T38" fmla="*/ 22 w 63"/>
                  <a:gd name="T39" fmla="*/ 20 h 64"/>
                  <a:gd name="T40" fmla="*/ 18 w 63"/>
                  <a:gd name="T41" fmla="*/ 16 h 64"/>
                  <a:gd name="T42" fmla="*/ 22 w 63"/>
                  <a:gd name="T43" fmla="*/ 12 h 64"/>
                  <a:gd name="T44" fmla="*/ 31 w 63"/>
                  <a:gd name="T45" fmla="*/ 38 h 64"/>
                  <a:gd name="T46" fmla="*/ 17 w 63"/>
                  <a:gd name="T47" fmla="*/ 29 h 64"/>
                  <a:gd name="T48" fmla="*/ 46 w 63"/>
                  <a:gd name="T49" fmla="*/ 29 h 64"/>
                  <a:gd name="T50" fmla="*/ 31 w 63"/>
                  <a:gd name="T51" fmla="*/ 3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64">
                    <a:moveTo>
                      <a:pt x="57" y="0"/>
                    </a:moveTo>
                    <a:cubicBezTo>
                      <a:pt x="6" y="0"/>
                      <a:pt x="6" y="0"/>
                      <a:pt x="6" y="0"/>
                    </a:cubicBezTo>
                    <a:cubicBezTo>
                      <a:pt x="2" y="0"/>
                      <a:pt x="0" y="3"/>
                      <a:pt x="0" y="7"/>
                    </a:cubicBezTo>
                    <a:cubicBezTo>
                      <a:pt x="0" y="45"/>
                      <a:pt x="0" y="45"/>
                      <a:pt x="0" y="45"/>
                    </a:cubicBezTo>
                    <a:cubicBezTo>
                      <a:pt x="0" y="48"/>
                      <a:pt x="2" y="51"/>
                      <a:pt x="6" y="51"/>
                    </a:cubicBezTo>
                    <a:cubicBezTo>
                      <a:pt x="9" y="51"/>
                      <a:pt x="9" y="51"/>
                      <a:pt x="9" y="51"/>
                    </a:cubicBezTo>
                    <a:cubicBezTo>
                      <a:pt x="9" y="64"/>
                      <a:pt x="9" y="64"/>
                      <a:pt x="9" y="64"/>
                    </a:cubicBezTo>
                    <a:cubicBezTo>
                      <a:pt x="22" y="51"/>
                      <a:pt x="22" y="51"/>
                      <a:pt x="22" y="51"/>
                    </a:cubicBezTo>
                    <a:cubicBezTo>
                      <a:pt x="57" y="51"/>
                      <a:pt x="57" y="51"/>
                      <a:pt x="57" y="51"/>
                    </a:cubicBezTo>
                    <a:cubicBezTo>
                      <a:pt x="60" y="51"/>
                      <a:pt x="63" y="48"/>
                      <a:pt x="63" y="45"/>
                    </a:cubicBezTo>
                    <a:cubicBezTo>
                      <a:pt x="63" y="7"/>
                      <a:pt x="63" y="7"/>
                      <a:pt x="63" y="7"/>
                    </a:cubicBezTo>
                    <a:cubicBezTo>
                      <a:pt x="63" y="3"/>
                      <a:pt x="60" y="0"/>
                      <a:pt x="57" y="0"/>
                    </a:cubicBezTo>
                    <a:close/>
                    <a:moveTo>
                      <a:pt x="41" y="12"/>
                    </a:moveTo>
                    <a:cubicBezTo>
                      <a:pt x="43" y="12"/>
                      <a:pt x="45" y="14"/>
                      <a:pt x="45" y="16"/>
                    </a:cubicBezTo>
                    <a:cubicBezTo>
                      <a:pt x="45" y="18"/>
                      <a:pt x="43" y="20"/>
                      <a:pt x="41" y="20"/>
                    </a:cubicBezTo>
                    <a:cubicBezTo>
                      <a:pt x="39" y="20"/>
                      <a:pt x="37" y="18"/>
                      <a:pt x="37" y="16"/>
                    </a:cubicBezTo>
                    <a:cubicBezTo>
                      <a:pt x="37" y="14"/>
                      <a:pt x="39" y="12"/>
                      <a:pt x="41" y="12"/>
                    </a:cubicBezTo>
                    <a:close/>
                    <a:moveTo>
                      <a:pt x="22" y="12"/>
                    </a:moveTo>
                    <a:cubicBezTo>
                      <a:pt x="24" y="12"/>
                      <a:pt x="26" y="14"/>
                      <a:pt x="26" y="16"/>
                    </a:cubicBezTo>
                    <a:cubicBezTo>
                      <a:pt x="26" y="18"/>
                      <a:pt x="24" y="20"/>
                      <a:pt x="22" y="20"/>
                    </a:cubicBezTo>
                    <a:cubicBezTo>
                      <a:pt x="20" y="20"/>
                      <a:pt x="18" y="18"/>
                      <a:pt x="18" y="16"/>
                    </a:cubicBezTo>
                    <a:cubicBezTo>
                      <a:pt x="18" y="14"/>
                      <a:pt x="20" y="12"/>
                      <a:pt x="22" y="12"/>
                    </a:cubicBezTo>
                    <a:close/>
                    <a:moveTo>
                      <a:pt x="31" y="38"/>
                    </a:moveTo>
                    <a:cubicBezTo>
                      <a:pt x="25" y="38"/>
                      <a:pt x="19" y="34"/>
                      <a:pt x="17" y="29"/>
                    </a:cubicBezTo>
                    <a:cubicBezTo>
                      <a:pt x="46" y="29"/>
                      <a:pt x="46" y="29"/>
                      <a:pt x="46" y="29"/>
                    </a:cubicBezTo>
                    <a:cubicBezTo>
                      <a:pt x="43" y="34"/>
                      <a:pt x="38" y="38"/>
                      <a:pt x="31" y="38"/>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85" name="Group 84"/>
          <p:cNvGrpSpPr/>
          <p:nvPr/>
        </p:nvGrpSpPr>
        <p:grpSpPr>
          <a:xfrm>
            <a:off x="9110487" y="2548181"/>
            <a:ext cx="1536628" cy="1536628"/>
            <a:chOff x="9110487" y="2548181"/>
            <a:chExt cx="1536628" cy="1536628"/>
          </a:xfrm>
        </p:grpSpPr>
        <p:sp>
          <p:nvSpPr>
            <p:cNvPr id="50" name="Rectangle 49"/>
            <p:cNvSpPr/>
            <p:nvPr/>
          </p:nvSpPr>
          <p:spPr>
            <a:xfrm>
              <a:off x="9110487" y="2548181"/>
              <a:ext cx="1536628" cy="1536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9302370" y="2739831"/>
              <a:ext cx="1152860" cy="1153326"/>
              <a:chOff x="9302370" y="2739831"/>
              <a:chExt cx="1152860" cy="1153326"/>
            </a:xfrm>
          </p:grpSpPr>
          <p:sp>
            <p:nvSpPr>
              <p:cNvPr id="52" name="Oval 51"/>
              <p:cNvSpPr/>
              <p:nvPr/>
            </p:nvSpPr>
            <p:spPr bwMode="auto">
              <a:xfrm>
                <a:off x="9302370" y="2739831"/>
                <a:ext cx="1152860" cy="1153326"/>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grpSp>
            <p:nvGrpSpPr>
              <p:cNvPr id="79" name="Group 78"/>
              <p:cNvGrpSpPr/>
              <p:nvPr/>
            </p:nvGrpSpPr>
            <p:grpSpPr>
              <a:xfrm>
                <a:off x="9590096" y="2985141"/>
                <a:ext cx="577408" cy="662706"/>
                <a:chOff x="5479188" y="1523627"/>
                <a:chExt cx="212143" cy="243482"/>
              </a:xfrm>
              <a:solidFill>
                <a:schemeClr val="accent6"/>
              </a:solidFill>
            </p:grpSpPr>
            <p:sp>
              <p:nvSpPr>
                <p:cNvPr id="80" name="Freeform 2148"/>
                <p:cNvSpPr>
                  <a:spLocks/>
                </p:cNvSpPr>
                <p:nvPr/>
              </p:nvSpPr>
              <p:spPr bwMode="auto">
                <a:xfrm>
                  <a:off x="5479188" y="1661038"/>
                  <a:ext cx="212143" cy="106071"/>
                </a:xfrm>
                <a:custGeom>
                  <a:avLst/>
                  <a:gdLst>
                    <a:gd name="T0" fmla="*/ 112 w 112"/>
                    <a:gd name="T1" fmla="*/ 56 h 56"/>
                    <a:gd name="T2" fmla="*/ 104 w 112"/>
                    <a:gd name="T3" fmla="*/ 56 h 56"/>
                    <a:gd name="T4" fmla="*/ 56 w 112"/>
                    <a:gd name="T5" fmla="*/ 8 h 56"/>
                    <a:gd name="T6" fmla="*/ 8 w 112"/>
                    <a:gd name="T7" fmla="*/ 56 h 56"/>
                    <a:gd name="T8" fmla="*/ 0 w 112"/>
                    <a:gd name="T9" fmla="*/ 56 h 56"/>
                    <a:gd name="T10" fmla="*/ 56 w 112"/>
                    <a:gd name="T11" fmla="*/ 0 h 56"/>
                    <a:gd name="T12" fmla="*/ 112 w 11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12" h="56">
                      <a:moveTo>
                        <a:pt x="112" y="56"/>
                      </a:moveTo>
                      <a:cubicBezTo>
                        <a:pt x="104" y="56"/>
                        <a:pt x="104" y="56"/>
                        <a:pt x="104" y="56"/>
                      </a:cubicBezTo>
                      <a:cubicBezTo>
                        <a:pt x="104" y="30"/>
                        <a:pt x="83" y="8"/>
                        <a:pt x="56" y="8"/>
                      </a:cubicBezTo>
                      <a:cubicBezTo>
                        <a:pt x="30" y="8"/>
                        <a:pt x="8" y="30"/>
                        <a:pt x="8" y="56"/>
                      </a:cubicBezTo>
                      <a:cubicBezTo>
                        <a:pt x="0" y="56"/>
                        <a:pt x="0" y="56"/>
                        <a:pt x="0" y="56"/>
                      </a:cubicBezTo>
                      <a:cubicBezTo>
                        <a:pt x="0" y="25"/>
                        <a:pt x="25" y="0"/>
                        <a:pt x="56" y="0"/>
                      </a:cubicBezTo>
                      <a:cubicBezTo>
                        <a:pt x="87" y="0"/>
                        <a:pt x="112" y="25"/>
                        <a:pt x="112"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149"/>
                <p:cNvSpPr>
                  <a:spLocks/>
                </p:cNvSpPr>
                <p:nvPr/>
              </p:nvSpPr>
              <p:spPr bwMode="auto">
                <a:xfrm>
                  <a:off x="5532224" y="1630502"/>
                  <a:ext cx="53036" cy="15268"/>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7" y="0"/>
                        <a:pt x="28" y="2"/>
                        <a:pt x="28" y="4"/>
                      </a:cubicBezTo>
                      <a:cubicBezTo>
                        <a:pt x="28" y="6"/>
                        <a:pt x="27" y="8"/>
                        <a:pt x="24"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150"/>
                <p:cNvSpPr>
                  <a:spLocks noEditPoints="1"/>
                </p:cNvSpPr>
                <p:nvPr/>
              </p:nvSpPr>
              <p:spPr bwMode="auto">
                <a:xfrm>
                  <a:off x="5493653" y="1554163"/>
                  <a:ext cx="45803" cy="91607"/>
                </a:xfrm>
                <a:custGeom>
                  <a:avLst/>
                  <a:gdLst>
                    <a:gd name="T0" fmla="*/ 14 w 24"/>
                    <a:gd name="T1" fmla="*/ 8 h 48"/>
                    <a:gd name="T2" fmla="*/ 16 w 24"/>
                    <a:gd name="T3" fmla="*/ 10 h 48"/>
                    <a:gd name="T4" fmla="*/ 16 w 24"/>
                    <a:gd name="T5" fmla="*/ 40 h 48"/>
                    <a:gd name="T6" fmla="*/ 10 w 24"/>
                    <a:gd name="T7" fmla="*/ 40 h 48"/>
                    <a:gd name="T8" fmla="*/ 8 w 24"/>
                    <a:gd name="T9" fmla="*/ 38 h 48"/>
                    <a:gd name="T10" fmla="*/ 8 w 24"/>
                    <a:gd name="T11" fmla="*/ 10 h 48"/>
                    <a:gd name="T12" fmla="*/ 10 w 24"/>
                    <a:gd name="T13" fmla="*/ 8 h 48"/>
                    <a:gd name="T14" fmla="*/ 14 w 24"/>
                    <a:gd name="T15" fmla="*/ 8 h 48"/>
                    <a:gd name="T16" fmla="*/ 14 w 24"/>
                    <a:gd name="T17" fmla="*/ 0 h 48"/>
                    <a:gd name="T18" fmla="*/ 10 w 24"/>
                    <a:gd name="T19" fmla="*/ 0 h 48"/>
                    <a:gd name="T20" fmla="*/ 0 w 24"/>
                    <a:gd name="T21" fmla="*/ 10 h 48"/>
                    <a:gd name="T22" fmla="*/ 0 w 24"/>
                    <a:gd name="T23" fmla="*/ 38 h 48"/>
                    <a:gd name="T24" fmla="*/ 10 w 24"/>
                    <a:gd name="T25" fmla="*/ 48 h 48"/>
                    <a:gd name="T26" fmla="*/ 16 w 24"/>
                    <a:gd name="T27" fmla="*/ 48 h 48"/>
                    <a:gd name="T28" fmla="*/ 24 w 24"/>
                    <a:gd name="T29" fmla="*/ 48 h 48"/>
                    <a:gd name="T30" fmla="*/ 24 w 24"/>
                    <a:gd name="T31" fmla="*/ 40 h 48"/>
                    <a:gd name="T32" fmla="*/ 24 w 24"/>
                    <a:gd name="T33" fmla="*/ 10 h 48"/>
                    <a:gd name="T34" fmla="*/ 14 w 24"/>
                    <a:gd name="T3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8">
                      <a:moveTo>
                        <a:pt x="14" y="8"/>
                      </a:moveTo>
                      <a:cubicBezTo>
                        <a:pt x="15" y="8"/>
                        <a:pt x="16" y="9"/>
                        <a:pt x="16" y="10"/>
                      </a:cubicBezTo>
                      <a:cubicBezTo>
                        <a:pt x="16" y="40"/>
                        <a:pt x="16" y="40"/>
                        <a:pt x="16" y="40"/>
                      </a:cubicBezTo>
                      <a:cubicBezTo>
                        <a:pt x="10" y="40"/>
                        <a:pt x="10" y="40"/>
                        <a:pt x="10" y="40"/>
                      </a:cubicBezTo>
                      <a:cubicBezTo>
                        <a:pt x="9" y="40"/>
                        <a:pt x="8" y="39"/>
                        <a:pt x="8" y="38"/>
                      </a:cubicBezTo>
                      <a:cubicBezTo>
                        <a:pt x="8" y="10"/>
                        <a:pt x="8" y="10"/>
                        <a:pt x="8" y="10"/>
                      </a:cubicBezTo>
                      <a:cubicBezTo>
                        <a:pt x="8" y="9"/>
                        <a:pt x="9" y="8"/>
                        <a:pt x="10" y="8"/>
                      </a:cubicBezTo>
                      <a:cubicBezTo>
                        <a:pt x="14" y="8"/>
                        <a:pt x="14" y="8"/>
                        <a:pt x="14" y="8"/>
                      </a:cubicBezTo>
                      <a:moveTo>
                        <a:pt x="14" y="0"/>
                      </a:moveTo>
                      <a:cubicBezTo>
                        <a:pt x="10" y="0"/>
                        <a:pt x="10" y="0"/>
                        <a:pt x="10" y="0"/>
                      </a:cubicBezTo>
                      <a:cubicBezTo>
                        <a:pt x="5" y="0"/>
                        <a:pt x="0" y="4"/>
                        <a:pt x="0" y="10"/>
                      </a:cubicBezTo>
                      <a:cubicBezTo>
                        <a:pt x="0" y="38"/>
                        <a:pt x="0" y="38"/>
                        <a:pt x="0" y="38"/>
                      </a:cubicBezTo>
                      <a:cubicBezTo>
                        <a:pt x="0" y="44"/>
                        <a:pt x="5" y="48"/>
                        <a:pt x="10" y="48"/>
                      </a:cubicBezTo>
                      <a:cubicBezTo>
                        <a:pt x="16" y="48"/>
                        <a:pt x="16" y="48"/>
                        <a:pt x="16" y="48"/>
                      </a:cubicBezTo>
                      <a:cubicBezTo>
                        <a:pt x="24" y="48"/>
                        <a:pt x="24" y="48"/>
                        <a:pt x="24" y="48"/>
                      </a:cubicBezTo>
                      <a:cubicBezTo>
                        <a:pt x="24" y="40"/>
                        <a:pt x="24" y="40"/>
                        <a:pt x="24" y="40"/>
                      </a:cubicBezTo>
                      <a:cubicBezTo>
                        <a:pt x="24" y="10"/>
                        <a:pt x="24" y="10"/>
                        <a:pt x="24" y="10"/>
                      </a:cubicBezTo>
                      <a:cubicBezTo>
                        <a:pt x="24" y="4"/>
                        <a:pt x="20" y="0"/>
                        <a:pt x="1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2151"/>
                <p:cNvSpPr>
                  <a:spLocks/>
                </p:cNvSpPr>
                <p:nvPr/>
              </p:nvSpPr>
              <p:spPr bwMode="auto">
                <a:xfrm>
                  <a:off x="5520974" y="1523627"/>
                  <a:ext cx="139821" cy="152678"/>
                </a:xfrm>
                <a:custGeom>
                  <a:avLst/>
                  <a:gdLst>
                    <a:gd name="T0" fmla="*/ 34 w 74"/>
                    <a:gd name="T1" fmla="*/ 80 h 80"/>
                    <a:gd name="T2" fmla="*/ 1 w 74"/>
                    <a:gd name="T3" fmla="*/ 62 h 80"/>
                    <a:gd name="T4" fmla="*/ 2 w 74"/>
                    <a:gd name="T5" fmla="*/ 57 h 80"/>
                    <a:gd name="T6" fmla="*/ 8 w 74"/>
                    <a:gd name="T7" fmla="*/ 58 h 80"/>
                    <a:gd name="T8" fmla="*/ 34 w 74"/>
                    <a:gd name="T9" fmla="*/ 72 h 80"/>
                    <a:gd name="T10" fmla="*/ 66 w 74"/>
                    <a:gd name="T11" fmla="*/ 40 h 80"/>
                    <a:gd name="T12" fmla="*/ 34 w 74"/>
                    <a:gd name="T13" fmla="*/ 8 h 80"/>
                    <a:gd name="T14" fmla="*/ 8 w 74"/>
                    <a:gd name="T15" fmla="*/ 22 h 80"/>
                    <a:gd name="T16" fmla="*/ 2 w 74"/>
                    <a:gd name="T17" fmla="*/ 23 h 80"/>
                    <a:gd name="T18" fmla="*/ 1 w 74"/>
                    <a:gd name="T19" fmla="*/ 18 h 80"/>
                    <a:gd name="T20" fmla="*/ 34 w 74"/>
                    <a:gd name="T21" fmla="*/ 0 h 80"/>
                    <a:gd name="T22" fmla="*/ 74 w 74"/>
                    <a:gd name="T23" fmla="*/ 40 h 80"/>
                    <a:gd name="T24" fmla="*/ 34 w 74"/>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80">
                      <a:moveTo>
                        <a:pt x="34" y="80"/>
                      </a:moveTo>
                      <a:cubicBezTo>
                        <a:pt x="21" y="80"/>
                        <a:pt x="9" y="73"/>
                        <a:pt x="1" y="62"/>
                      </a:cubicBezTo>
                      <a:cubicBezTo>
                        <a:pt x="0" y="60"/>
                        <a:pt x="0" y="58"/>
                        <a:pt x="2" y="57"/>
                      </a:cubicBezTo>
                      <a:cubicBezTo>
                        <a:pt x="4" y="55"/>
                        <a:pt x="6" y="56"/>
                        <a:pt x="8" y="58"/>
                      </a:cubicBezTo>
                      <a:cubicBezTo>
                        <a:pt x="14" y="67"/>
                        <a:pt x="24" y="72"/>
                        <a:pt x="34" y="72"/>
                      </a:cubicBezTo>
                      <a:cubicBezTo>
                        <a:pt x="52" y="72"/>
                        <a:pt x="66" y="58"/>
                        <a:pt x="66" y="40"/>
                      </a:cubicBezTo>
                      <a:cubicBezTo>
                        <a:pt x="66" y="22"/>
                        <a:pt x="52" y="8"/>
                        <a:pt x="34" y="8"/>
                      </a:cubicBezTo>
                      <a:cubicBezTo>
                        <a:pt x="24" y="8"/>
                        <a:pt x="14" y="13"/>
                        <a:pt x="8" y="22"/>
                      </a:cubicBezTo>
                      <a:cubicBezTo>
                        <a:pt x="6" y="24"/>
                        <a:pt x="4" y="25"/>
                        <a:pt x="2" y="23"/>
                      </a:cubicBezTo>
                      <a:cubicBezTo>
                        <a:pt x="0" y="22"/>
                        <a:pt x="0" y="20"/>
                        <a:pt x="1" y="18"/>
                      </a:cubicBezTo>
                      <a:cubicBezTo>
                        <a:pt x="8" y="7"/>
                        <a:pt x="21" y="0"/>
                        <a:pt x="34" y="0"/>
                      </a:cubicBezTo>
                      <a:cubicBezTo>
                        <a:pt x="56" y="0"/>
                        <a:pt x="74" y="18"/>
                        <a:pt x="74" y="40"/>
                      </a:cubicBezTo>
                      <a:cubicBezTo>
                        <a:pt x="74" y="62"/>
                        <a:pt x="56" y="80"/>
                        <a:pt x="34" y="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60035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sz="5400" dirty="0">
                <a:solidFill>
                  <a:schemeClr val="accent2"/>
                </a:solidFill>
              </a:rPr>
              <a:t>LUIS Benefits</a:t>
            </a:r>
          </a:p>
        </p:txBody>
      </p:sp>
      <p:grpSp>
        <p:nvGrpSpPr>
          <p:cNvPr id="9" name="Group 8"/>
          <p:cNvGrpSpPr/>
          <p:nvPr/>
        </p:nvGrpSpPr>
        <p:grpSpPr>
          <a:xfrm>
            <a:off x="9220516" y="1973263"/>
            <a:ext cx="2788921" cy="4571999"/>
            <a:chOff x="9220516" y="1973263"/>
            <a:chExt cx="2788921" cy="4571999"/>
          </a:xfrm>
        </p:grpSpPr>
        <p:sp>
          <p:nvSpPr>
            <p:cNvPr id="23" name="Rectangle 22"/>
            <p:cNvSpPr>
              <a:spLocks noChangeAspect="1"/>
            </p:cNvSpPr>
            <p:nvPr/>
          </p:nvSpPr>
          <p:spPr>
            <a:xfrm>
              <a:off x="9220517" y="1973263"/>
              <a:ext cx="2788920" cy="3200410"/>
            </a:xfrm>
            <a:prstGeom prst="rect">
              <a:avLst/>
            </a:prstGeom>
            <a:solidFill>
              <a:schemeClr val="accent2"/>
            </a:solidFill>
          </p:spPr>
          <p:txBody>
            <a:bodyPr wrap="square" lIns="186521" tIns="139891" rIns="186521" bIns="47562">
              <a:noAutofit/>
            </a:bodyPr>
            <a:lstStyle/>
            <a:p>
              <a:pPr>
                <a:spcAft>
                  <a:spcPts val="600"/>
                </a:spcAft>
              </a:pPr>
              <a:r>
                <a:rPr lang="en-US" sz="3200" dirty="0">
                  <a:solidFill>
                    <a:prstClr val="white"/>
                  </a:solidFill>
                  <a:latin typeface="Segoe UI Light"/>
                </a:rPr>
                <a:t>Expert:</a:t>
              </a:r>
            </a:p>
            <a:p>
              <a:pPr>
                <a:spcAft>
                  <a:spcPts val="600"/>
                </a:spcAft>
              </a:pPr>
              <a:r>
                <a:rPr lang="en-US" dirty="0">
                  <a:solidFill>
                    <a:prstClr val="white"/>
                  </a:solidFill>
                  <a:latin typeface="Segoe UI Light"/>
                </a:rPr>
                <a:t>Leverages MSR technology</a:t>
              </a:r>
            </a:p>
          </p:txBody>
        </p:sp>
        <p:sp>
          <p:nvSpPr>
            <p:cNvPr id="34" name="Rectangle 33"/>
            <p:cNvSpPr/>
            <p:nvPr/>
          </p:nvSpPr>
          <p:spPr>
            <a:xfrm>
              <a:off x="9220516" y="5173662"/>
              <a:ext cx="2788920" cy="1371600"/>
            </a:xfrm>
            <a:prstGeom prst="rect">
              <a:avLst/>
            </a:prstGeom>
            <a:solidFill>
              <a:schemeClr val="bg1">
                <a:lumMod val="95000"/>
              </a:schemeClr>
            </a:solidFill>
          </p:spPr>
          <p:txBody>
            <a:bodyPr wrap="square" lIns="182880" tIns="182880" rIns="182880" bIns="182880">
              <a:noAutofit/>
            </a:bodyPr>
            <a:lstStyle/>
            <a:p>
              <a:pPr>
                <a:lnSpc>
                  <a:spcPts val="1265"/>
                </a:lnSpc>
              </a:pPr>
              <a:r>
                <a:rPr lang="en-US" sz="1100" dirty="0">
                  <a:solidFill>
                    <a:schemeClr val="accent6"/>
                  </a:solidFill>
                  <a:ea typeface="Calibri" panose="020F0502020204030204" pitchFamily="34" charset="0"/>
                  <a:cs typeface="Times New Roman" panose="02020603050405020304" pitchFamily="18" charset="0"/>
                </a:rPr>
                <a:t>LUIS leverages innovative AI technology from Microsoft Research.</a:t>
              </a:r>
            </a:p>
          </p:txBody>
        </p:sp>
        <p:pic>
          <p:nvPicPr>
            <p:cNvPr id="38" name="Picture 37"/>
            <p:cNvPicPr>
              <a:picLocks noChangeAspect="1"/>
            </p:cNvPicPr>
            <p:nvPr/>
          </p:nvPicPr>
          <p:blipFill>
            <a:blip r:embed="rId3"/>
            <a:stretch>
              <a:fillRect/>
            </a:stretch>
          </p:blipFill>
          <p:spPr>
            <a:xfrm>
              <a:off x="10020273" y="3951511"/>
              <a:ext cx="1434689" cy="816540"/>
            </a:xfrm>
            <a:prstGeom prst="rect">
              <a:avLst/>
            </a:prstGeom>
          </p:spPr>
        </p:pic>
      </p:grpSp>
      <p:grpSp>
        <p:nvGrpSpPr>
          <p:cNvPr id="2" name="Group 1"/>
          <p:cNvGrpSpPr/>
          <p:nvPr/>
        </p:nvGrpSpPr>
        <p:grpSpPr>
          <a:xfrm>
            <a:off x="421861" y="1973262"/>
            <a:ext cx="2788920" cy="4571617"/>
            <a:chOff x="421861" y="1973262"/>
            <a:chExt cx="2788920" cy="4571617"/>
          </a:xfrm>
        </p:grpSpPr>
        <p:sp>
          <p:nvSpPr>
            <p:cNvPr id="24" name="Rectangle 23"/>
            <p:cNvSpPr>
              <a:spLocks noChangeAspect="1"/>
            </p:cNvSpPr>
            <p:nvPr/>
          </p:nvSpPr>
          <p:spPr>
            <a:xfrm>
              <a:off x="421861" y="1973262"/>
              <a:ext cx="2788920" cy="3200409"/>
            </a:xfrm>
            <a:prstGeom prst="rect">
              <a:avLst/>
            </a:prstGeom>
            <a:solidFill>
              <a:srgbClr val="004B50"/>
            </a:solidFill>
          </p:spPr>
          <p:txBody>
            <a:bodyPr wrap="square" lIns="186521" tIns="139891" rIns="186521" bIns="47562">
              <a:noAutofit/>
            </a:bodyPr>
            <a:lstStyle/>
            <a:p>
              <a:pPr>
                <a:spcAft>
                  <a:spcPts val="600"/>
                </a:spcAft>
              </a:pPr>
              <a:r>
                <a:rPr lang="en-US" sz="3200" dirty="0">
                  <a:solidFill>
                    <a:prstClr val="white"/>
                  </a:solidFill>
                  <a:latin typeface="Segoe UI Light"/>
                </a:rPr>
                <a:t>Easy:</a:t>
              </a:r>
            </a:p>
            <a:p>
              <a:pPr>
                <a:spcAft>
                  <a:spcPts val="600"/>
                </a:spcAft>
              </a:pPr>
              <a:r>
                <a:rPr lang="en-US" dirty="0">
                  <a:solidFill>
                    <a:prstClr val="white"/>
                  </a:solidFill>
                  <a:latin typeface="Segoe UI Light"/>
                </a:rPr>
                <a:t>Use simple UX editor to create language understanding models</a:t>
              </a:r>
            </a:p>
          </p:txBody>
        </p:sp>
        <p:sp>
          <p:nvSpPr>
            <p:cNvPr id="30" name="Rectangle 29"/>
            <p:cNvSpPr/>
            <p:nvPr/>
          </p:nvSpPr>
          <p:spPr>
            <a:xfrm>
              <a:off x="421861" y="5173279"/>
              <a:ext cx="2788920" cy="1371600"/>
            </a:xfrm>
            <a:prstGeom prst="rect">
              <a:avLst/>
            </a:prstGeom>
            <a:solidFill>
              <a:schemeClr val="bg1">
                <a:lumMod val="95000"/>
              </a:schemeClr>
            </a:solidFill>
          </p:spPr>
          <p:txBody>
            <a:bodyPr wrap="square" lIns="182880" tIns="182880" rIns="182880" bIns="182880">
              <a:noAutofit/>
            </a:bodyPr>
            <a:lstStyle/>
            <a:p>
              <a:pPr>
                <a:lnSpc>
                  <a:spcPts val="1265"/>
                </a:lnSpc>
              </a:pPr>
              <a:r>
                <a:rPr lang="en-US" sz="1100" dirty="0">
                  <a:solidFill>
                    <a:schemeClr val="accent6"/>
                  </a:solidFill>
                  <a:ea typeface="Calibri" panose="020F0502020204030204" pitchFamily="34" charset="0"/>
                  <a:cs typeface="Times New Roman" panose="02020603050405020304" pitchFamily="18" charset="0"/>
                </a:rPr>
                <a:t>Create models for your application to better understand intents like "turn on the lights", or entities such as "start a new jog/walk/hike/</a:t>
              </a:r>
              <a:r>
                <a:rPr lang="en-US" sz="1100" dirty="0" err="1">
                  <a:solidFill>
                    <a:schemeClr val="accent6"/>
                  </a:solidFill>
                  <a:ea typeface="Calibri" panose="020F0502020204030204" pitchFamily="34" charset="0"/>
                  <a:cs typeface="Times New Roman" panose="02020603050405020304" pitchFamily="18" charset="0"/>
                </a:rPr>
                <a:t>bikeride</a:t>
              </a:r>
              <a:r>
                <a:rPr lang="en-US" sz="1100" dirty="0">
                  <a:solidFill>
                    <a:schemeClr val="accent6"/>
                  </a:solidFill>
                  <a:ea typeface="Calibri" panose="020F0502020204030204" pitchFamily="34" charset="0"/>
                  <a:cs typeface="Times New Roman" panose="02020603050405020304" pitchFamily="18" charset="0"/>
                </a:rPr>
                <a:t>". Tune your model with in-depth performance visualizations.</a:t>
              </a:r>
            </a:p>
          </p:txBody>
        </p:sp>
        <p:pic>
          <p:nvPicPr>
            <p:cNvPr id="39" name="Picture 38"/>
            <p:cNvPicPr/>
            <p:nvPr/>
          </p:nvPicPr>
          <p:blipFill>
            <a:blip r:embed="rId4"/>
            <a:stretch>
              <a:fillRect/>
            </a:stretch>
          </p:blipFill>
          <p:spPr bwMode="auto">
            <a:xfrm>
              <a:off x="1124226" y="3951511"/>
              <a:ext cx="1384190" cy="787799"/>
            </a:xfrm>
            <a:prstGeom prst="rect">
              <a:avLst/>
            </a:prstGeom>
            <a:noFill/>
            <a:ln>
              <a:noFill/>
            </a:ln>
          </p:spPr>
        </p:pic>
      </p:grpSp>
      <p:grpSp>
        <p:nvGrpSpPr>
          <p:cNvPr id="8" name="Group 7"/>
          <p:cNvGrpSpPr/>
          <p:nvPr/>
        </p:nvGrpSpPr>
        <p:grpSpPr>
          <a:xfrm>
            <a:off x="6287631" y="1973263"/>
            <a:ext cx="2788920" cy="4571999"/>
            <a:chOff x="6287631" y="1973263"/>
            <a:chExt cx="2788920" cy="4571999"/>
          </a:xfrm>
        </p:grpSpPr>
        <p:sp>
          <p:nvSpPr>
            <p:cNvPr id="22" name="Rectangle 21"/>
            <p:cNvSpPr>
              <a:spLocks noChangeAspect="1"/>
            </p:cNvSpPr>
            <p:nvPr/>
          </p:nvSpPr>
          <p:spPr>
            <a:xfrm>
              <a:off x="6287631" y="1973263"/>
              <a:ext cx="2788920" cy="3200398"/>
            </a:xfrm>
            <a:prstGeom prst="rect">
              <a:avLst/>
            </a:prstGeom>
            <a:solidFill>
              <a:schemeClr val="accent2"/>
            </a:solidFill>
          </p:spPr>
          <p:txBody>
            <a:bodyPr wrap="square" lIns="186521" tIns="139891" rIns="186521" bIns="47562">
              <a:noAutofit/>
            </a:bodyPr>
            <a:lstStyle/>
            <a:p>
              <a:pPr>
                <a:spcAft>
                  <a:spcPts val="600"/>
                </a:spcAft>
              </a:pPr>
              <a:r>
                <a:rPr lang="en-US" sz="3200" dirty="0">
                  <a:solidFill>
                    <a:prstClr val="white"/>
                  </a:solidFill>
                  <a:latin typeface="Segoe UI Light"/>
                </a:rPr>
                <a:t>Flexible:</a:t>
              </a:r>
            </a:p>
            <a:p>
              <a:pPr>
                <a:spcAft>
                  <a:spcPts val="600"/>
                </a:spcAft>
              </a:pPr>
              <a:r>
                <a:rPr lang="en-US" dirty="0">
                  <a:solidFill>
                    <a:prstClr val="white"/>
                  </a:solidFill>
                  <a:latin typeface="Segoe UI Light"/>
                </a:rPr>
                <a:t>Activate models on any device</a:t>
              </a:r>
              <a:endParaRPr lang="en-US" sz="2346" dirty="0">
                <a:solidFill>
                  <a:prstClr val="white"/>
                </a:solidFill>
              </a:endParaRPr>
            </a:p>
          </p:txBody>
        </p:sp>
        <p:sp>
          <p:nvSpPr>
            <p:cNvPr id="32" name="Rectangle 31"/>
            <p:cNvSpPr/>
            <p:nvPr/>
          </p:nvSpPr>
          <p:spPr>
            <a:xfrm>
              <a:off x="6287631" y="5173662"/>
              <a:ext cx="2788920" cy="1371600"/>
            </a:xfrm>
            <a:prstGeom prst="rect">
              <a:avLst/>
            </a:prstGeom>
            <a:solidFill>
              <a:schemeClr val="bg1">
                <a:lumMod val="95000"/>
              </a:schemeClr>
            </a:solidFill>
          </p:spPr>
          <p:txBody>
            <a:bodyPr wrap="square" lIns="182880" tIns="182880" rIns="182880" bIns="182880">
              <a:noAutofit/>
            </a:bodyPr>
            <a:lstStyle/>
            <a:p>
              <a:pPr>
                <a:lnSpc>
                  <a:spcPts val="1265"/>
                </a:lnSpc>
              </a:pPr>
              <a:r>
                <a:rPr lang="en-US" sz="1100" dirty="0">
                  <a:solidFill>
                    <a:schemeClr val="accent6"/>
                  </a:solidFill>
                  <a:ea typeface="Calibri" panose="020F0502020204030204" pitchFamily="34" charset="0"/>
                  <a:cs typeface="Times New Roman" panose="02020603050405020304" pitchFamily="18" charset="0"/>
                </a:rPr>
                <a:t>Activate your language understanding models from your application on your phone, tablet, or any other device that has access to the Internet.</a:t>
              </a:r>
              <a:endParaRPr lang="en-US" sz="1100" dirty="0">
                <a:solidFill>
                  <a:schemeClr val="accent6"/>
                </a:solidFill>
              </a:endParaRPr>
            </a:p>
          </p:txBody>
        </p:sp>
        <p:pic>
          <p:nvPicPr>
            <p:cNvPr id="18" name="Picture 17"/>
            <p:cNvPicPr/>
            <p:nvPr/>
          </p:nvPicPr>
          <p:blipFill>
            <a:blip r:embed="rId5"/>
            <a:stretch>
              <a:fillRect/>
            </a:stretch>
          </p:blipFill>
          <p:spPr bwMode="auto">
            <a:xfrm>
              <a:off x="6989997" y="4006051"/>
              <a:ext cx="1384189" cy="787799"/>
            </a:xfrm>
            <a:prstGeom prst="rect">
              <a:avLst/>
            </a:prstGeom>
            <a:noFill/>
            <a:ln>
              <a:noFill/>
            </a:ln>
          </p:spPr>
        </p:pic>
      </p:grpSp>
      <p:grpSp>
        <p:nvGrpSpPr>
          <p:cNvPr id="7" name="Group 6"/>
          <p:cNvGrpSpPr/>
          <p:nvPr/>
        </p:nvGrpSpPr>
        <p:grpSpPr>
          <a:xfrm>
            <a:off x="3354746" y="1973263"/>
            <a:ext cx="2788920" cy="4571999"/>
            <a:chOff x="3354746" y="1973263"/>
            <a:chExt cx="2788920" cy="4571999"/>
          </a:xfrm>
        </p:grpSpPr>
        <p:sp>
          <p:nvSpPr>
            <p:cNvPr id="21" name="Rectangle 20"/>
            <p:cNvSpPr>
              <a:spLocks noChangeAspect="1"/>
            </p:cNvSpPr>
            <p:nvPr/>
          </p:nvSpPr>
          <p:spPr>
            <a:xfrm>
              <a:off x="3354746" y="1973263"/>
              <a:ext cx="2788920" cy="3200398"/>
            </a:xfrm>
            <a:prstGeom prst="rect">
              <a:avLst/>
            </a:prstGeom>
            <a:solidFill>
              <a:schemeClr val="accent2"/>
            </a:solidFill>
          </p:spPr>
          <p:txBody>
            <a:bodyPr wrap="square" lIns="186521" tIns="139891" rIns="186521" bIns="47562">
              <a:noAutofit/>
            </a:bodyPr>
            <a:lstStyle/>
            <a:p>
              <a:pPr>
                <a:spcAft>
                  <a:spcPts val="600"/>
                </a:spcAft>
              </a:pPr>
              <a:r>
                <a:rPr lang="en-US" sz="3200" dirty="0">
                  <a:solidFill>
                    <a:prstClr val="white"/>
                  </a:solidFill>
                  <a:latin typeface="Segoe UI Light"/>
                </a:rPr>
                <a:t>Fast: </a:t>
              </a:r>
            </a:p>
            <a:p>
              <a:pPr>
                <a:spcAft>
                  <a:spcPts val="600"/>
                </a:spcAft>
              </a:pPr>
              <a:r>
                <a:rPr lang="en-US" dirty="0">
                  <a:solidFill>
                    <a:prstClr val="white"/>
                  </a:solidFill>
                  <a:latin typeface="Segoe UI Light"/>
                </a:rPr>
                <a:t>Add conversational intelligence to your apps in minutes</a:t>
              </a:r>
            </a:p>
            <a:p>
              <a:pPr>
                <a:spcAft>
                  <a:spcPts val="600"/>
                </a:spcAft>
              </a:pPr>
              <a:endParaRPr lang="en-US" dirty="0">
                <a:solidFill>
                  <a:prstClr val="white"/>
                </a:solidFill>
                <a:latin typeface="Segoe UI Light"/>
              </a:endParaRPr>
            </a:p>
            <a:p>
              <a:pPr>
                <a:spcAft>
                  <a:spcPts val="600"/>
                </a:spcAft>
              </a:pPr>
              <a:endParaRPr lang="en-US" sz="2346" dirty="0">
                <a:solidFill>
                  <a:schemeClr val="bg1"/>
                </a:solidFill>
                <a:latin typeface="+mj-lt"/>
                <a:ea typeface="Calibri" panose="020F0502020204030204" pitchFamily="34" charset="0"/>
                <a:cs typeface="Times New Roman" panose="02020603050405020304" pitchFamily="18" charset="0"/>
              </a:endParaRPr>
            </a:p>
            <a:p>
              <a:pPr>
                <a:spcAft>
                  <a:spcPts val="600"/>
                </a:spcAft>
              </a:pPr>
              <a:endParaRPr lang="en-US" sz="2346" dirty="0">
                <a:solidFill>
                  <a:schemeClr val="bg1"/>
                </a:solidFill>
                <a:latin typeface="+mj-lt"/>
                <a:ea typeface="Calibri" panose="020F0502020204030204" pitchFamily="34" charset="0"/>
                <a:cs typeface="Times New Roman" panose="02020603050405020304" pitchFamily="18" charset="0"/>
              </a:endParaRPr>
            </a:p>
            <a:p>
              <a:pPr>
                <a:spcAft>
                  <a:spcPts val="600"/>
                </a:spcAft>
              </a:pPr>
              <a:endParaRPr lang="en-US" sz="2346" dirty="0">
                <a:solidFill>
                  <a:schemeClr val="bg1"/>
                </a:solidFill>
                <a:latin typeface="+mj-lt"/>
                <a:ea typeface="Calibri" panose="020F0502020204030204" pitchFamily="34" charset="0"/>
                <a:cs typeface="Times New Roman" panose="02020603050405020304" pitchFamily="18" charset="0"/>
              </a:endParaRPr>
            </a:p>
            <a:p>
              <a:pPr>
                <a:spcAft>
                  <a:spcPts val="600"/>
                </a:spcAft>
              </a:pPr>
              <a:endParaRPr lang="en-US" sz="2346" dirty="0">
                <a:solidFill>
                  <a:schemeClr val="bg1"/>
                </a:solidFill>
                <a:latin typeface="+mj-lt"/>
                <a:ea typeface="Calibri" panose="020F0502020204030204" pitchFamily="34" charset="0"/>
                <a:cs typeface="Times New Roman" panose="02020603050405020304" pitchFamily="18" charset="0"/>
              </a:endParaRPr>
            </a:p>
            <a:p>
              <a:pPr>
                <a:spcAft>
                  <a:spcPts val="600"/>
                </a:spcAft>
              </a:pPr>
              <a:endParaRPr lang="en-US" sz="2346" dirty="0">
                <a:solidFill>
                  <a:prstClr val="white"/>
                </a:solidFill>
              </a:endParaRPr>
            </a:p>
            <a:p>
              <a:pPr>
                <a:spcAft>
                  <a:spcPts val="600"/>
                </a:spcAft>
              </a:pPr>
              <a:endParaRPr lang="en-US" sz="2346" dirty="0">
                <a:solidFill>
                  <a:prstClr val="white"/>
                </a:solidFill>
              </a:endParaRPr>
            </a:p>
            <a:p>
              <a:pPr>
                <a:spcAft>
                  <a:spcPts val="600"/>
                </a:spcAft>
              </a:pPr>
              <a:endParaRPr lang="en-US" sz="2346" dirty="0">
                <a:solidFill>
                  <a:prstClr val="white"/>
                </a:solidFill>
                <a:latin typeface="+mj-lt"/>
              </a:endParaRPr>
            </a:p>
            <a:p>
              <a:pPr>
                <a:spcAft>
                  <a:spcPts val="600"/>
                </a:spcAft>
              </a:pPr>
              <a:endParaRPr lang="en-US" sz="2346" dirty="0">
                <a:solidFill>
                  <a:prstClr val="white"/>
                </a:solidFill>
                <a:latin typeface="+mj-lt"/>
              </a:endParaRPr>
            </a:p>
          </p:txBody>
        </p:sp>
        <p:sp>
          <p:nvSpPr>
            <p:cNvPr id="35" name="Rectangle 34"/>
            <p:cNvSpPr/>
            <p:nvPr/>
          </p:nvSpPr>
          <p:spPr>
            <a:xfrm>
              <a:off x="3354746" y="5173662"/>
              <a:ext cx="2788920" cy="1371600"/>
            </a:xfrm>
            <a:prstGeom prst="rect">
              <a:avLst/>
            </a:prstGeom>
            <a:solidFill>
              <a:schemeClr val="bg1">
                <a:lumMod val="95000"/>
              </a:schemeClr>
            </a:solidFill>
          </p:spPr>
          <p:txBody>
            <a:bodyPr wrap="square" lIns="182880" tIns="182880" rIns="182880" bIns="182880">
              <a:noAutofit/>
            </a:bodyPr>
            <a:lstStyle/>
            <a:p>
              <a:pPr>
                <a:lnSpc>
                  <a:spcPts val="1265"/>
                </a:lnSpc>
                <a:spcAft>
                  <a:spcPts val="624"/>
                </a:spcAft>
              </a:pPr>
              <a:r>
                <a:rPr lang="en-US" sz="1100" dirty="0">
                  <a:solidFill>
                    <a:schemeClr val="accent6"/>
                  </a:solidFill>
                  <a:ea typeface="Calibri" panose="020F0502020204030204" pitchFamily="34" charset="0"/>
                  <a:cs typeface="Times New Roman" panose="02020603050405020304" pitchFamily="18" charset="0"/>
                </a:rPr>
                <a:t>LUIS has a powerful dialog engine that enables you to maintain context, author and execute any dialog in just a few steps.</a:t>
              </a:r>
            </a:p>
          </p:txBody>
        </p:sp>
        <p:pic>
          <p:nvPicPr>
            <p:cNvPr id="19" name="Picture 18"/>
            <p:cNvPicPr>
              <a:picLocks noChangeAspect="1"/>
            </p:cNvPicPr>
            <p:nvPr/>
          </p:nvPicPr>
          <p:blipFill>
            <a:blip r:embed="rId6"/>
            <a:stretch>
              <a:fillRect/>
            </a:stretch>
          </p:blipFill>
          <p:spPr>
            <a:xfrm>
              <a:off x="4085768" y="3951511"/>
              <a:ext cx="1326877" cy="816540"/>
            </a:xfrm>
            <a:prstGeom prst="rect">
              <a:avLst/>
            </a:prstGeom>
          </p:spPr>
        </p:pic>
      </p:grpSp>
    </p:spTree>
    <p:extLst>
      <p:ext uri="{BB962C8B-B14F-4D97-AF65-F5344CB8AC3E}">
        <p14:creationId xmlns:p14="http://schemas.microsoft.com/office/powerpoint/2010/main" val="419440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3980109" y="2548181"/>
            <a:ext cx="1536628" cy="1536628"/>
            <a:chOff x="3980109" y="2548181"/>
            <a:chExt cx="1536628" cy="1536628"/>
          </a:xfrm>
        </p:grpSpPr>
        <p:grpSp>
          <p:nvGrpSpPr>
            <p:cNvPr id="91" name="Group 90"/>
            <p:cNvGrpSpPr/>
            <p:nvPr/>
          </p:nvGrpSpPr>
          <p:grpSpPr>
            <a:xfrm>
              <a:off x="3980109" y="2548181"/>
              <a:ext cx="1536628" cy="1536628"/>
              <a:chOff x="3980109" y="2548181"/>
              <a:chExt cx="1536628" cy="1536628"/>
            </a:xfrm>
          </p:grpSpPr>
          <p:sp>
            <p:nvSpPr>
              <p:cNvPr id="58" name="Rectangle 57"/>
              <p:cNvSpPr/>
              <p:nvPr/>
            </p:nvSpPr>
            <p:spPr>
              <a:xfrm>
                <a:off x="3980109" y="2548181"/>
                <a:ext cx="1536628" cy="1536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173959" y="2744995"/>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4370466" y="2933127"/>
              <a:ext cx="749986" cy="766736"/>
              <a:chOff x="4373737" y="2941837"/>
              <a:chExt cx="749986" cy="766736"/>
            </a:xfrm>
          </p:grpSpPr>
          <p:sp>
            <p:nvSpPr>
              <p:cNvPr id="84" name="Rectangle 83"/>
              <p:cNvSpPr/>
              <p:nvPr/>
            </p:nvSpPr>
            <p:spPr>
              <a:xfrm>
                <a:off x="4373737" y="3098033"/>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672224" y="2941837"/>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374275" y="3408843"/>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72225" y="3240293"/>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672223" y="3556173"/>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971323" y="3105437"/>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964291" y="3408843"/>
                <a:ext cx="152400" cy="1524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9" name="Rectangle 78"/>
          <p:cNvSpPr/>
          <p:nvPr/>
        </p:nvSpPr>
        <p:spPr bwMode="auto">
          <a:xfrm>
            <a:off x="0" y="0"/>
            <a:ext cx="12446792" cy="197326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6255" rIns="182818" bIns="146255" numCol="1" spcCol="0" rtlCol="0" fromWordArt="0" anchor="t" anchorCtr="0" forceAA="0" compatLnSpc="1">
            <a:prstTxWarp prst="textNoShape">
              <a:avLst/>
            </a:prstTxWarp>
            <a:noAutofit/>
          </a:bodyPr>
          <a:lstStyle/>
          <a:p>
            <a:pPr algn="ctr" defTabSz="932110">
              <a:lnSpc>
                <a:spcPct val="90000"/>
              </a:lnSpc>
            </a:pPr>
            <a:endParaRPr lang="en-US" sz="2040" b="1" dirty="0">
              <a:solidFill>
                <a:schemeClr val="bg1"/>
              </a:solidFill>
              <a:latin typeface="+mj-lt"/>
              <a:ea typeface="Segoe UI" pitchFamily="34" charset="0"/>
              <a:cs typeface="Segoe UI" pitchFamily="34" charset="0"/>
            </a:endParaRPr>
          </a:p>
        </p:txBody>
      </p:sp>
      <p:sp>
        <p:nvSpPr>
          <p:cNvPr id="47" name="TextBox 46"/>
          <p:cNvSpPr txBox="1"/>
          <p:nvPr/>
        </p:nvSpPr>
        <p:spPr>
          <a:xfrm>
            <a:off x="437196" y="4817802"/>
            <a:ext cx="2743200" cy="1710725"/>
          </a:xfrm>
          <a:prstGeom prst="rect">
            <a:avLst/>
          </a:prstGeom>
          <a:noFill/>
        </p:spPr>
        <p:txBody>
          <a:bodyPr wrap="square" lIns="91440" tIns="91440" rIns="91440" bIns="91440" rtlCol="0">
            <a:spAutoFit/>
          </a:bodyPr>
          <a:lstStyle>
            <a:defPPr>
              <a:defRPr lang="en-US"/>
            </a:defPPr>
            <a:lvl1pPr>
              <a:lnSpc>
                <a:spcPct val="90000"/>
              </a:lnSpc>
              <a:defRPr sz="1400">
                <a:gradFill>
                  <a:gsLst>
                    <a:gs pos="2917">
                      <a:schemeClr val="tx1"/>
                    </a:gs>
                    <a:gs pos="30000">
                      <a:schemeClr val="tx1"/>
                    </a:gs>
                  </a:gsLst>
                  <a:lin ang="5400000" scaled="0"/>
                </a:gradFill>
                <a:latin typeface="+mj-lt"/>
              </a:defRPr>
            </a:lvl1pPr>
          </a:lstStyle>
          <a:p>
            <a:pPr algn="ctr">
              <a:lnSpc>
                <a:spcPts val="1659"/>
              </a:lnSpc>
            </a:pPr>
            <a:r>
              <a:rPr lang="en-US" sz="1200" dirty="0">
                <a:solidFill>
                  <a:schemeClr val="accent6"/>
                </a:solidFill>
                <a:latin typeface="+mn-lt"/>
                <a:cs typeface="Segoe UI  "/>
              </a:rPr>
              <a:t>LUIS is designed to enable you to quickly deploy an HTTP endpoint that will take the sentences you send it and interpret them in terms of the intention they convey and the key entities that are present.</a:t>
            </a:r>
          </a:p>
        </p:txBody>
      </p:sp>
      <p:sp>
        <p:nvSpPr>
          <p:cNvPr id="48" name="TextBox 47"/>
          <p:cNvSpPr txBox="1"/>
          <p:nvPr/>
        </p:nvSpPr>
        <p:spPr>
          <a:xfrm>
            <a:off x="3376823" y="4817802"/>
            <a:ext cx="2743200" cy="1928733"/>
          </a:xfrm>
          <a:prstGeom prst="rect">
            <a:avLst/>
          </a:prstGeom>
          <a:noFill/>
        </p:spPr>
        <p:txBody>
          <a:bodyPr wrap="square" lIns="91440" tIns="91440" rIns="91440" bIns="91440" rtlCol="0">
            <a:spAutoFit/>
          </a:bodyPr>
          <a:lstStyle>
            <a:defPPr>
              <a:defRPr lang="en-US"/>
            </a:defPPr>
            <a:lvl1pPr>
              <a:lnSpc>
                <a:spcPct val="90000"/>
              </a:lnSpc>
              <a:defRPr sz="1400">
                <a:gradFill>
                  <a:gsLst>
                    <a:gs pos="2917">
                      <a:schemeClr val="tx1"/>
                    </a:gs>
                    <a:gs pos="30000">
                      <a:schemeClr val="tx1"/>
                    </a:gs>
                  </a:gsLst>
                  <a:lin ang="5400000" scaled="0"/>
                </a:gradFill>
                <a:latin typeface="+mj-lt"/>
              </a:defRPr>
            </a:lvl1pPr>
          </a:lstStyle>
          <a:p>
            <a:pPr algn="ctr">
              <a:lnSpc>
                <a:spcPts val="1659"/>
              </a:lnSpc>
            </a:pPr>
            <a:r>
              <a:rPr lang="en-US" sz="1200" dirty="0">
                <a:solidFill>
                  <a:schemeClr val="accent6"/>
                </a:solidFill>
                <a:latin typeface="+mn-lt"/>
                <a:cs typeface="Segoe UI  "/>
              </a:rPr>
              <a:t>After your endpoint has processed a few dozen interactions, LUIS begins active learning. LUIS examines all the utterances that have been sent to it, and calls to your attention the ones that it would like you to label.</a:t>
            </a:r>
          </a:p>
        </p:txBody>
      </p:sp>
      <p:sp>
        <p:nvSpPr>
          <p:cNvPr id="49" name="TextBox 48"/>
          <p:cNvSpPr txBox="1"/>
          <p:nvPr/>
        </p:nvSpPr>
        <p:spPr>
          <a:xfrm>
            <a:off x="6316451" y="4817802"/>
            <a:ext cx="2743200" cy="1928733"/>
          </a:xfrm>
          <a:prstGeom prst="rect">
            <a:avLst/>
          </a:prstGeom>
          <a:noFill/>
        </p:spPr>
        <p:txBody>
          <a:bodyPr wrap="square" lIns="91440" tIns="91440" rIns="91440" bIns="91440" rtlCol="0">
            <a:spAutoFit/>
          </a:bodyPr>
          <a:lstStyle>
            <a:defPPr>
              <a:defRPr lang="en-US"/>
            </a:defPPr>
            <a:lvl1pPr>
              <a:lnSpc>
                <a:spcPct val="90000"/>
              </a:lnSpc>
              <a:defRPr sz="1400">
                <a:gradFill>
                  <a:gsLst>
                    <a:gs pos="2917">
                      <a:schemeClr val="tx1"/>
                    </a:gs>
                    <a:gs pos="30000">
                      <a:schemeClr val="tx1"/>
                    </a:gs>
                  </a:gsLst>
                  <a:lin ang="5400000" scaled="0"/>
                </a:gradFill>
                <a:latin typeface="+mj-lt"/>
              </a:defRPr>
            </a:lvl1pPr>
          </a:lstStyle>
          <a:p>
            <a:pPr algn="ctr">
              <a:lnSpc>
                <a:spcPts val="1659"/>
              </a:lnSpc>
            </a:pPr>
            <a:r>
              <a:rPr lang="en-US" sz="1200" dirty="0">
                <a:solidFill>
                  <a:schemeClr val="accent6"/>
                </a:solidFill>
                <a:latin typeface="+mn-lt"/>
                <a:cs typeface="Segoe UI  "/>
              </a:rPr>
              <a:t>LUIS relies on the cutting-edge technologies developed and incubated directly by Microsoft Research that have been tried and tested with hundreds of internal and external customers all over the globe.</a:t>
            </a:r>
          </a:p>
          <a:p>
            <a:pPr algn="ctr">
              <a:lnSpc>
                <a:spcPts val="1659"/>
              </a:lnSpc>
            </a:pPr>
            <a:endParaRPr lang="en-US" sz="1200" dirty="0">
              <a:solidFill>
                <a:schemeClr val="accent6"/>
              </a:solidFill>
              <a:latin typeface="+mn-lt"/>
              <a:cs typeface="Segoe UI  "/>
            </a:endParaRPr>
          </a:p>
        </p:txBody>
      </p:sp>
      <p:sp>
        <p:nvSpPr>
          <p:cNvPr id="50" name="TextBox 49"/>
          <p:cNvSpPr txBox="1"/>
          <p:nvPr/>
        </p:nvSpPr>
        <p:spPr>
          <a:xfrm>
            <a:off x="9256077" y="4817802"/>
            <a:ext cx="2743200" cy="1492716"/>
          </a:xfrm>
          <a:prstGeom prst="rect">
            <a:avLst/>
          </a:prstGeom>
          <a:noFill/>
        </p:spPr>
        <p:txBody>
          <a:bodyPr wrap="square" lIns="91440" tIns="91440" rIns="91440" bIns="91440" rtlCol="0">
            <a:spAutoFit/>
          </a:bodyPr>
          <a:lstStyle>
            <a:defPPr>
              <a:defRPr lang="en-US"/>
            </a:defPPr>
            <a:lvl1pPr>
              <a:lnSpc>
                <a:spcPct val="90000"/>
              </a:lnSpc>
              <a:defRPr sz="1400">
                <a:gradFill>
                  <a:gsLst>
                    <a:gs pos="2917">
                      <a:schemeClr val="tx1"/>
                    </a:gs>
                    <a:gs pos="30000">
                      <a:schemeClr val="tx1"/>
                    </a:gs>
                  </a:gsLst>
                  <a:lin ang="5400000" scaled="0"/>
                </a:gradFill>
                <a:latin typeface="+mj-lt"/>
              </a:defRPr>
            </a:lvl1pPr>
          </a:lstStyle>
          <a:p>
            <a:pPr algn="ctr">
              <a:lnSpc>
                <a:spcPts val="1659"/>
              </a:lnSpc>
            </a:pPr>
            <a:r>
              <a:rPr lang="en-US" sz="1200" dirty="0">
                <a:solidFill>
                  <a:schemeClr val="accent6"/>
                </a:solidFill>
                <a:latin typeface="+mn-lt"/>
                <a:cs typeface="Segoe UI  "/>
              </a:rPr>
              <a:t>In addition to allowing you to build your own applications, LUIS also provides selected models from the Microsoft Cortana personal assistant as a pre-built application. </a:t>
            </a:r>
          </a:p>
        </p:txBody>
      </p:sp>
      <p:sp>
        <p:nvSpPr>
          <p:cNvPr id="22" name="TextBox 21"/>
          <p:cNvSpPr txBox="1"/>
          <p:nvPr/>
        </p:nvSpPr>
        <p:spPr>
          <a:xfrm>
            <a:off x="3376823" y="4350702"/>
            <a:ext cx="2743200" cy="365760"/>
          </a:xfrm>
          <a:prstGeom prst="rect">
            <a:avLst/>
          </a:prstGeom>
          <a:noFill/>
        </p:spPr>
        <p:txBody>
          <a:bodyPr wrap="square" lIns="91440" tIns="91440" rIns="91440" bIns="91440" rtlCol="0" anchor="ctr">
            <a:noAutofit/>
          </a:bodyPr>
          <a:lstStyle/>
          <a:p>
            <a:pPr algn="ctr" defTabSz="951062">
              <a:lnSpc>
                <a:spcPct val="80000"/>
              </a:lnSpc>
              <a:defRPr/>
            </a:pPr>
            <a:r>
              <a:rPr lang="en-US" sz="2800" dirty="0">
                <a:solidFill>
                  <a:schemeClr val="accent5"/>
                </a:solidFill>
                <a:latin typeface="+mj-lt"/>
                <a:cs typeface="Segoe UI Semibold" panose="020B0702040204020203" pitchFamily="34" charset="0"/>
              </a:rPr>
              <a:t>It learns and adapts</a:t>
            </a:r>
          </a:p>
        </p:txBody>
      </p:sp>
      <p:sp>
        <p:nvSpPr>
          <p:cNvPr id="23" name="TextBox 22"/>
          <p:cNvSpPr txBox="1"/>
          <p:nvPr/>
        </p:nvSpPr>
        <p:spPr>
          <a:xfrm>
            <a:off x="437196" y="4350702"/>
            <a:ext cx="2743200" cy="365760"/>
          </a:xfrm>
          <a:prstGeom prst="rect">
            <a:avLst/>
          </a:prstGeom>
          <a:noFill/>
        </p:spPr>
        <p:txBody>
          <a:bodyPr wrap="square" lIns="91440" tIns="91440" rIns="91440" bIns="91440" rtlCol="0" anchor="ctr">
            <a:noAutofit/>
          </a:bodyPr>
          <a:lstStyle/>
          <a:p>
            <a:pPr algn="ctr" defTabSz="932135">
              <a:lnSpc>
                <a:spcPct val="80000"/>
              </a:lnSpc>
            </a:pPr>
            <a:r>
              <a:rPr lang="en-US" sz="2800" dirty="0">
                <a:solidFill>
                  <a:schemeClr val="accent5"/>
                </a:solidFill>
                <a:latin typeface="+mj-lt"/>
                <a:cs typeface="Segoe UI Semibold" panose="020B0702040204020203" pitchFamily="34" charset="0"/>
              </a:rPr>
              <a:t>It is fast and easy</a:t>
            </a:r>
          </a:p>
        </p:txBody>
      </p:sp>
      <p:sp>
        <p:nvSpPr>
          <p:cNvPr id="24" name="TextBox 23"/>
          <p:cNvSpPr txBox="1"/>
          <p:nvPr/>
        </p:nvSpPr>
        <p:spPr>
          <a:xfrm>
            <a:off x="6316451" y="4350702"/>
            <a:ext cx="2743200" cy="365760"/>
          </a:xfrm>
          <a:prstGeom prst="rect">
            <a:avLst/>
          </a:prstGeom>
          <a:noFill/>
        </p:spPr>
        <p:txBody>
          <a:bodyPr wrap="square" lIns="91440" tIns="91440" rIns="91440" bIns="91440" rtlCol="0" anchor="ctr">
            <a:noAutofit/>
          </a:bodyPr>
          <a:lstStyle/>
          <a:p>
            <a:pPr algn="ctr" defTabSz="951062">
              <a:lnSpc>
                <a:spcPct val="80000"/>
              </a:lnSpc>
              <a:defRPr/>
            </a:pPr>
            <a:r>
              <a:rPr lang="en-US" sz="2800" dirty="0">
                <a:solidFill>
                  <a:schemeClr val="accent5"/>
                </a:solidFill>
                <a:latin typeface="+mj-lt"/>
                <a:cs typeface="Segoe UI Semibold" panose="020B0702040204020203" pitchFamily="34" charset="0"/>
              </a:rPr>
              <a:t>It is innovative</a:t>
            </a:r>
          </a:p>
        </p:txBody>
      </p:sp>
      <p:sp>
        <p:nvSpPr>
          <p:cNvPr id="25" name="TextBox 24"/>
          <p:cNvSpPr txBox="1"/>
          <p:nvPr/>
        </p:nvSpPr>
        <p:spPr>
          <a:xfrm>
            <a:off x="9256077" y="4350702"/>
            <a:ext cx="2743200" cy="365760"/>
          </a:xfrm>
          <a:prstGeom prst="rect">
            <a:avLst/>
          </a:prstGeom>
          <a:noFill/>
        </p:spPr>
        <p:txBody>
          <a:bodyPr wrap="square" lIns="91440" tIns="91440" rIns="91440" bIns="91440" rtlCol="0" anchor="ctr">
            <a:noAutofit/>
          </a:bodyPr>
          <a:lstStyle/>
          <a:p>
            <a:pPr algn="ctr" defTabSz="951062">
              <a:lnSpc>
                <a:spcPct val="80000"/>
              </a:lnSpc>
              <a:defRPr/>
            </a:pPr>
            <a:r>
              <a:rPr lang="en-US" sz="2800" dirty="0">
                <a:solidFill>
                  <a:schemeClr val="accent5"/>
                </a:solidFill>
                <a:latin typeface="+mj-lt"/>
                <a:cs typeface="Segoe UI Semibold" panose="020B0702040204020203" pitchFamily="34" charset="0"/>
              </a:rPr>
              <a:t>It uses pre-built applications</a:t>
            </a:r>
          </a:p>
        </p:txBody>
      </p:sp>
      <p:sp>
        <p:nvSpPr>
          <p:cNvPr id="7" name="Title 6"/>
          <p:cNvSpPr>
            <a:spLocks noGrp="1"/>
          </p:cNvSpPr>
          <p:nvPr>
            <p:ph type="title"/>
          </p:nvPr>
        </p:nvSpPr>
        <p:spPr/>
        <p:txBody>
          <a:bodyPr>
            <a:normAutofit/>
          </a:bodyPr>
          <a:lstStyle/>
          <a:p>
            <a:r>
              <a:rPr lang="en-US" sz="5400" dirty="0">
                <a:solidFill>
                  <a:srgbClr val="FFFFFF"/>
                </a:solidFill>
                <a:latin typeface="Segoe UI Light"/>
                <a:cs typeface="Segoe UI Light"/>
              </a:rPr>
              <a:t>Why LUIS?</a:t>
            </a:r>
          </a:p>
        </p:txBody>
      </p:sp>
      <p:grpSp>
        <p:nvGrpSpPr>
          <p:cNvPr id="17" name="Group 16"/>
          <p:cNvGrpSpPr/>
          <p:nvPr/>
        </p:nvGrpSpPr>
        <p:grpSpPr>
          <a:xfrm>
            <a:off x="6919737" y="2548181"/>
            <a:ext cx="1536628" cy="1536628"/>
            <a:chOff x="6463819" y="2582862"/>
            <a:chExt cx="1267609" cy="1267609"/>
          </a:xfrm>
        </p:grpSpPr>
        <p:sp>
          <p:nvSpPr>
            <p:cNvPr id="45" name="Rectangle 44"/>
            <p:cNvSpPr/>
            <p:nvPr/>
          </p:nvSpPr>
          <p:spPr>
            <a:xfrm>
              <a:off x="6463819" y="2582862"/>
              <a:ext cx="1267609" cy="12676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622109" y="2740960"/>
              <a:ext cx="951028" cy="951412"/>
              <a:chOff x="7866827" y="-1223799"/>
              <a:chExt cx="1150650" cy="1151113"/>
            </a:xfrm>
          </p:grpSpPr>
          <p:sp>
            <p:nvSpPr>
              <p:cNvPr id="39" name="Oval 38"/>
              <p:cNvSpPr/>
              <p:nvPr/>
            </p:nvSpPr>
            <p:spPr bwMode="auto">
              <a:xfrm>
                <a:off x="7866827" y="-1223799"/>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grpSp>
            <p:nvGrpSpPr>
              <p:cNvPr id="30" name="Group 29"/>
              <p:cNvGrpSpPr/>
              <p:nvPr/>
            </p:nvGrpSpPr>
            <p:grpSpPr>
              <a:xfrm>
                <a:off x="8091812" y="-998583"/>
                <a:ext cx="700681" cy="700681"/>
                <a:chOff x="9781984" y="-2181631"/>
                <a:chExt cx="1588043" cy="1588043"/>
              </a:xfrm>
            </p:grpSpPr>
            <p:grpSp>
              <p:nvGrpSpPr>
                <p:cNvPr id="31" name="Group 30"/>
                <p:cNvGrpSpPr/>
                <p:nvPr/>
              </p:nvGrpSpPr>
              <p:grpSpPr>
                <a:xfrm>
                  <a:off x="9781984" y="-2181631"/>
                  <a:ext cx="1588043" cy="1588043"/>
                  <a:chOff x="9781984" y="-2181631"/>
                  <a:chExt cx="1588043" cy="1588043"/>
                </a:xfrm>
              </p:grpSpPr>
              <p:sp>
                <p:nvSpPr>
                  <p:cNvPr id="36" name="Oval 35"/>
                  <p:cNvSpPr/>
                  <p:nvPr/>
                </p:nvSpPr>
                <p:spPr>
                  <a:xfrm>
                    <a:off x="10347406" y="-2181631"/>
                    <a:ext cx="457200" cy="158804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7200000">
                    <a:off x="10347406" y="-2181631"/>
                    <a:ext cx="457200" cy="158804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3600000">
                    <a:off x="10347406" y="-2181631"/>
                    <a:ext cx="457200" cy="158804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p:cNvSpPr/>
                <p:nvPr/>
              </p:nvSpPr>
              <p:spPr>
                <a:xfrm>
                  <a:off x="10353942" y="-2109747"/>
                  <a:ext cx="165794" cy="165794"/>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493107" y="-1470508"/>
                  <a:ext cx="165794" cy="165794"/>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34772" y="-1047578"/>
                  <a:ext cx="165794" cy="165794"/>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032567" y="-1361136"/>
                  <a:ext cx="165794" cy="165794"/>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80" name="Group 79"/>
          <p:cNvGrpSpPr/>
          <p:nvPr/>
        </p:nvGrpSpPr>
        <p:grpSpPr>
          <a:xfrm>
            <a:off x="9859363" y="2548181"/>
            <a:ext cx="1536628" cy="1536628"/>
            <a:chOff x="9859363" y="2548181"/>
            <a:chExt cx="1536628" cy="1536628"/>
          </a:xfrm>
        </p:grpSpPr>
        <p:sp>
          <p:nvSpPr>
            <p:cNvPr id="65" name="Rectangle 64"/>
            <p:cNvSpPr/>
            <p:nvPr/>
          </p:nvSpPr>
          <p:spPr>
            <a:xfrm>
              <a:off x="9859363" y="2548181"/>
              <a:ext cx="1536628" cy="1536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0072341" y="2760935"/>
              <a:ext cx="1110672" cy="1111118"/>
              <a:chOff x="9365589" y="2694632"/>
              <a:chExt cx="1043648" cy="1044068"/>
            </a:xfrm>
          </p:grpSpPr>
          <p:sp>
            <p:nvSpPr>
              <p:cNvPr id="28" name="Oval 27"/>
              <p:cNvSpPr/>
              <p:nvPr/>
            </p:nvSpPr>
            <p:spPr bwMode="auto">
              <a:xfrm>
                <a:off x="9365589" y="2694632"/>
                <a:ext cx="1043648" cy="1044068"/>
              </a:xfrm>
              <a:prstGeom prst="ellipse">
                <a:avLst/>
              </a:prstGeom>
              <a:solidFill>
                <a:srgbClr val="FFFFFF"/>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198"/>
                <a:endParaRPr lang="en-US" sz="2040" dirty="0">
                  <a:gradFill>
                    <a:gsLst>
                      <a:gs pos="0">
                        <a:srgbClr val="FFFFFF"/>
                      </a:gs>
                      <a:gs pos="100000">
                        <a:srgbClr val="FFFFFF"/>
                      </a:gs>
                    </a:gsLst>
                    <a:lin ang="5400000" scaled="0"/>
                  </a:gradFill>
                </a:endParaRPr>
              </a:p>
            </p:txBody>
          </p:sp>
          <p:grpSp>
            <p:nvGrpSpPr>
              <p:cNvPr id="13" name="Group 12"/>
              <p:cNvGrpSpPr/>
              <p:nvPr/>
            </p:nvGrpSpPr>
            <p:grpSpPr>
              <a:xfrm>
                <a:off x="9477833" y="2807086"/>
                <a:ext cx="819160" cy="819160"/>
                <a:chOff x="8965442" y="2993415"/>
                <a:chExt cx="1160096" cy="1160096"/>
              </a:xfrm>
            </p:grpSpPr>
            <p:sp>
              <p:nvSpPr>
                <p:cNvPr id="11" name="Oval 10"/>
                <p:cNvSpPr/>
                <p:nvPr/>
              </p:nvSpPr>
              <p:spPr>
                <a:xfrm>
                  <a:off x="8965442" y="2993415"/>
                  <a:ext cx="1160096" cy="1160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9097722" y="3125695"/>
                  <a:ext cx="895536" cy="895536"/>
                </a:xfrm>
                <a:prstGeom prst="ellipse">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9200952" y="3228925"/>
                  <a:ext cx="689076" cy="68907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95" name="Group 94"/>
          <p:cNvGrpSpPr/>
          <p:nvPr/>
        </p:nvGrpSpPr>
        <p:grpSpPr>
          <a:xfrm>
            <a:off x="1048256" y="2550217"/>
            <a:ext cx="1536628" cy="1536628"/>
            <a:chOff x="1048256" y="2550217"/>
            <a:chExt cx="1536628" cy="1536628"/>
          </a:xfrm>
        </p:grpSpPr>
        <p:sp>
          <p:nvSpPr>
            <p:cNvPr id="72" name="Rectangle 71"/>
            <p:cNvSpPr/>
            <p:nvPr/>
          </p:nvSpPr>
          <p:spPr>
            <a:xfrm>
              <a:off x="1048256" y="2550217"/>
              <a:ext cx="1536628" cy="1536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p:cNvGrpSpPr/>
            <p:nvPr/>
          </p:nvGrpSpPr>
          <p:grpSpPr>
            <a:xfrm>
              <a:off x="1069748" y="2552253"/>
              <a:ext cx="1493642" cy="1532556"/>
              <a:chOff x="1069748" y="2552253"/>
              <a:chExt cx="1493642" cy="1532556"/>
            </a:xfrm>
          </p:grpSpPr>
          <p:pic>
            <p:nvPicPr>
              <p:cNvPr id="12" name="Picture 11" descr="speed.pn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rot="5400000" flipH="1">
                <a:off x="1050291" y="2571710"/>
                <a:ext cx="1532556" cy="1493642"/>
              </a:xfrm>
              <a:prstGeom prst="rect">
                <a:avLst/>
              </a:prstGeom>
            </p:spPr>
          </p:pic>
          <p:sp>
            <p:nvSpPr>
              <p:cNvPr id="93" name="Isosceles Triangle 92"/>
              <p:cNvSpPr/>
              <p:nvPr/>
            </p:nvSpPr>
            <p:spPr>
              <a:xfrm rot="3894803">
                <a:off x="1869609" y="3082897"/>
                <a:ext cx="107185" cy="35752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7897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 Cognitive Services Walking Deck">
  <a:themeElements>
    <a:clrScheme name="MS Cognitive Services">
      <a:dk1>
        <a:sysClr val="windowText" lastClr="000000"/>
      </a:dk1>
      <a:lt1>
        <a:sysClr val="window" lastClr="FFFFFF"/>
      </a:lt1>
      <a:dk2>
        <a:srgbClr val="333333"/>
      </a:dk2>
      <a:lt2>
        <a:srgbClr val="FFFFFF"/>
      </a:lt2>
      <a:accent1>
        <a:srgbClr val="139882"/>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 slides</TermName>
          <TermId xmlns="http://schemas.microsoft.com/office/infopath/2007/PartnerControls">3ba3fe7b-e0a0-4921-8b33-d25a05c69d10</TermId>
        </TermInfo>
        <TermInfo xmlns="http://schemas.microsoft.com/office/infopath/2007/PartnerControls">
          <TermName xmlns="http://schemas.microsoft.com/office/infopath/2007/PartnerControls">presentation materials</TermName>
          <TermId xmlns="http://schemas.microsoft.com/office/infopath/2007/PartnerControls">7e967e7d-c50c-4512-9142-b60809a45202</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Rebecca Duffy</DisplayName>
        <AccountId>26489</AccountId>
        <AccountType/>
      </UserInfo>
    </Owner>
    <PublishDate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FTE only</TermName>
          <TermId xmlns="http://schemas.microsoft.com/office/infopath/2007/PartnerControls">cd22a6bf-918a-4865-b82b-a8f91186fe8d</TermId>
        </TermInfo>
      </Terms>
    </ConfidentialityTaxHTField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Marketing and Operations</TermName>
          <TermId xmlns="http://schemas.microsoft.com/office/infopath/2007/PartnerControls">4e55053f-00bf-4a09-94d0-fbe9f56e7b2c</TermId>
        </TermInfo>
      </Terms>
    </eb54ac91059940029a3cc8a4ff5af673>
    <PublishingPageContent xmlns="http://schemas.microsoft.com/sharepoint/v3" xsi:nil="true"/>
    <ContentID xmlns="230e9df3-be65-4c73-a93b-d1236ebd677e" xsi:nil="true"/>
    <Coowner xmlns="230e9df3-be65-4c73-a93b-d1236ebd677e">
      <UserInfo>
        <DisplayName>i:0#.f|membership|v-stali@microsoft.com</DisplayName>
        <AccountId>61618</AccountId>
        <AccountType/>
      </UserInfo>
      <UserInfo>
        <DisplayName>i:0#.f|membership|v-russr@microsoft.com</DisplayName>
        <AccountId>56629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Internal Decks</TermName>
          <TermId xmlns="http://schemas.microsoft.com/office/infopath/2007/PartnerControls">8c782940-dab0-4c76-9477-ab4666b9f8b7</TermId>
        </TermInfo>
        <TermInfo xmlns="http://schemas.microsoft.com/office/infopath/2007/PartnerControls">
          <TermName xmlns="http://schemas.microsoft.com/office/infopath/2007/PartnerControls">Cognitive Services</TermName>
          <TermId xmlns="http://schemas.microsoft.com/office/infopath/2007/PartnerControls">076fda63-7c9c-4c6e-87f7-2dcda63cdb3e</TermId>
        </TermInfo>
        <TermInfo xmlns="http://schemas.microsoft.com/office/infopath/2007/PartnerControls">
          <TermName xmlns="http://schemas.microsoft.com/office/infopath/2007/PartnerControls">Artificial Intelligence and Research Group</TermName>
          <TermId xmlns="http://schemas.microsoft.com/office/infopath/2007/PartnerControls">bc53c690-bfc4-4b06-b08b-99b2bf5a2a45</TermId>
        </TermInfo>
      </Terms>
    </TaxKeywordTaxHTField>
    <b4224c12c78d42ea9b214de0badf8358 xmlns="230e9df3-be65-4c73-a93b-d1236ebd677e">
      <Terms xmlns="http://schemas.microsoft.com/office/infopath/2007/PartnerControls"/>
    </b4224c12c78d42ea9b214de0badf8358>
    <TaxCatchAll xmlns="230e9df3-be65-4c73-a93b-d1236ebd677e">
      <Value>2769</Value>
      <Value>439</Value>
      <Value>2766</Value>
      <Value>112</Value>
      <Value>584</Value>
      <Value>363</Value>
      <Value>2771</Value>
    </TaxCatchAll>
    <mb88723863e1404388ba3733387d48df xmlns="230e9df3-be65-4c73-a93b-d1236ebd677e">
      <Terms xmlns="http://schemas.microsoft.com/office/infopath/2007/PartnerControls"/>
    </mb88723863e1404388ba3733387d48df>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G05KC-2054450764-9809</_dlc_DocId>
    <_dlc_DocIdUrl xmlns="230e9df3-be65-4c73-a93b-d1236ebd677e">
      <Url>https://microsoft.sharepoint.com/sites/Infopedia_G05KC/_layouts/15/DocIdRedir.aspx?ID=G05KC-2054450764-9809</Url>
      <Description>G05KC-2054450764-9809</Description>
    </_dlc_DocIdUrl>
    <GenericText2 xmlns="230e9df3-be65-4c73-a93b-d1236ebd677e">G05KC-3-4488</GenericText2>
    <_ip_UnifiedCompliancePolicyUIAction xmlns="http://schemas.microsoft.com/sharepoint/v3" xsi:nil="true"/>
    <_ip_UnifiedCompliancePolicyProperties xmlns="http://schemas.microsoft.com/sharepoint/v3" xsi:nil="true"/>
    <Update_x0020_Parent_x0020_Child_x0020_Relation4 xmlns="52fd768f-fec6-4891-a4a6-dd9332b3b198">
      <Url xsi:nil="true"/>
      <Description xsi:nil="true"/>
    </Update_x0020_Parent_x0020_Child_x0020_Relation4>
    <ODSWF1 xmlns="52fd768f-fec6-4891-a4a6-dd9332b3b198">
      <Url xsi:nil="true"/>
      <Description xsi:nil="true"/>
    </ODSWF1>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A38F4241506FFA41A588B603934807A7" ma:contentTypeVersion="61" ma:contentTypeDescription="A document content type used by Infopedia." ma:contentTypeScope="" ma:versionID="d22281aba36c507d9da330b720be4cda">
  <xsd:schema xmlns:xsd="http://www.w3.org/2001/XMLSchema" xmlns:xs="http://www.w3.org/2001/XMLSchema" xmlns:p="http://schemas.microsoft.com/office/2006/metadata/properties" xmlns:ns1="http://schemas.microsoft.com/sharepoint/v3" xmlns:ns2="230e9df3-be65-4c73-a93b-d1236ebd677e" xmlns:ns3="230E9DF3-BE65-4C73-A93B-D1236EBD677E" xmlns:ns4="8b6ef221-a9e7-4fd3-81c1-44868d20ca84" xmlns:ns5="52fd768f-fec6-4891-a4a6-dd9332b3b198" targetNamespace="http://schemas.microsoft.com/office/2006/metadata/properties" ma:root="true" ma:fieldsID="df0c0321aba60d2382e0f3d531003b96" ns1:_="" ns2:_="" ns3:_="" ns4:_="" ns5:_="">
    <xsd:import namespace="http://schemas.microsoft.com/sharepoint/v3"/>
    <xsd:import namespace="230e9df3-be65-4c73-a93b-d1236ebd677e"/>
    <xsd:import namespace="230E9DF3-BE65-4C73-A93B-D1236EBD677E"/>
    <xsd:import namespace="8b6ef221-a9e7-4fd3-81c1-44868d20ca84"/>
    <xsd:import namespace="52fd768f-fec6-4891-a4a6-dd9332b3b198"/>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GenericText2" minOccurs="0"/>
                <xsd:element ref="ns2:Coowner" minOccurs="0"/>
                <xsd:element ref="ns2:i0d941ee1e744ffea7aeee9924c91cbb" minOccurs="0"/>
                <xsd:element ref="ns2:i1b478372f814787abd313030b81fcb2"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l3c3ea61849e4288a8acc49bb5388e8c" minOccurs="0"/>
                <xsd:element ref="ns2:k20e0dfa74bf4e44818db03027b0ccd8" minOccurs="0"/>
                <xsd:element ref="ns1:_ip_UnifiedCompliancePolicyProperties" minOccurs="0"/>
                <xsd:element ref="ns1:_ip_UnifiedCompliancePolicyUIAction" minOccurs="0"/>
                <xsd:element ref="ns4:LastSharedByUser" minOccurs="0"/>
                <xsd:element ref="ns4:LastSharedByTime" minOccurs="0"/>
                <xsd:element ref="ns5:Update_x0020_Parent_x0020_Child_x0020_Relation4" minOccurs="0"/>
                <xsd:element ref="ns5:ODSWF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7" nillable="true" ma:displayName="Unified Compliance Policy Properties" ma:hidden="true" ma:internalName="_ip_UnifiedCompliancePolicyProperties">
      <xsd:simpleType>
        <xsd:restriction base="dms:Note"/>
      </xsd:simpleType>
    </xsd:element>
    <xsd:element name="_ip_UnifiedCompliancePolicyUIAction" ma:index="6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 ID" ma:indexed="true" ma:internalName="ContentID" ma:readOnly="false">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630d5bdf-70ff-4327-abc6-8c3cb5794815}" ma:internalName="TaxCatchAll" ma:showField="CatchAllData" ma:web="a45a70f0-08f9-486d-8152-055a1b48ae48">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630d5bdf-70ff-4327-abc6-8c3cb5794815}" ma:internalName="TaxCatchAllLabel" ma:readOnly="true" ma:showField="CatchAllDataLabel" ma:web="a45a70f0-08f9-486d-8152-055a1b48ae48">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readOnly="false"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readOnly="false"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GenericText2" ma:index="43" nillable="true" ma:displayName="GenericText2" ma:description="Generic field for future features in implementation" ma:indexed="true" ma:internalName="GenericText2">
      <xsd:simpleType>
        <xsd:restriction base="dms:Text">
          <xsd:maxLength value="255"/>
        </xsd:restriction>
      </xsd:simpleType>
    </xsd:element>
    <xsd:element name="Coowner" ma:index="44"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k21a64daf20d4502b2796a1c6b8ce6c8" ma:index="49"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3"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5"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7"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59"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6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k20e0dfa74bf4e44818db03027b0ccd8" ma:index="6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8b6ef221-a9e7-4fd3-81c1-44868d20ca84" elementFormDefault="qualified">
    <xsd:import namespace="http://schemas.microsoft.com/office/2006/documentManagement/types"/>
    <xsd:import namespace="http://schemas.microsoft.com/office/infopath/2007/PartnerControls"/>
    <xsd:element name="LastSharedByUser" ma:index="69" nillable="true" ma:displayName="Last Shared By User" ma:description="" ma:internalName="LastSharedByUser" ma:readOnly="true">
      <xsd:simpleType>
        <xsd:restriction base="dms:Note">
          <xsd:maxLength value="255"/>
        </xsd:restriction>
      </xsd:simpleType>
    </xsd:element>
    <xsd:element name="LastSharedByTime" ma:index="7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fd768f-fec6-4891-a4a6-dd9332b3b198" elementFormDefault="qualified">
    <xsd:import namespace="http://schemas.microsoft.com/office/2006/documentManagement/types"/>
    <xsd:import namespace="http://schemas.microsoft.com/office/infopath/2007/PartnerControls"/>
    <xsd:element name="Update_x0020_Parent_x0020_Child_x0020_Relation4" ma:index="71" nillable="true" ma:displayName="Update Parent Child Relation4" ma:internalName="Update_x0020_Parent_x0020_Child_x0020_Relation4">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2"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infopath/2007/PartnerControls"/>
    <ds:schemaRef ds:uri="http://schemas.microsoft.com/sharepoint/v3"/>
    <ds:schemaRef ds:uri="230e9df3-be65-4c73-a93b-d1236ebd677e"/>
    <ds:schemaRef ds:uri="http://purl.org/dc/terms/"/>
    <ds:schemaRef ds:uri="http://schemas.openxmlformats.org/package/2006/metadata/core-properties"/>
    <ds:schemaRef ds:uri="52fd768f-fec6-4891-a4a6-dd9332b3b198"/>
    <ds:schemaRef ds:uri="http://schemas.microsoft.com/office/2006/documentManagement/types"/>
    <ds:schemaRef ds:uri="8b6ef221-a9e7-4fd3-81c1-44868d20ca84"/>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7357732-FC32-482C-9DE7-BED2F8096379}">
  <ds:schemaRefs>
    <ds:schemaRef ds:uri="http://schemas.microsoft.com/sharepoint/events"/>
  </ds:schemaRefs>
</ds:datastoreItem>
</file>

<file path=customXml/itemProps4.xml><?xml version="1.0" encoding="utf-8"?>
<ds:datastoreItem xmlns:ds="http://schemas.openxmlformats.org/officeDocument/2006/customXml" ds:itemID="{A427340C-1EB3-42BA-BB88-DFA0A9D8842E}">
  <ds:schemaRefs>
    <ds:schemaRef ds:uri="Microsoft.SharePoint.Taxonomy.ContentTypeSync"/>
  </ds:schemaRefs>
</ds:datastoreItem>
</file>

<file path=customXml/itemProps5.xml><?xml version="1.0" encoding="utf-8"?>
<ds:datastoreItem xmlns:ds="http://schemas.openxmlformats.org/officeDocument/2006/customXml" ds:itemID="{0AFAA613-36C8-4FBE-B2DD-E8BF349BCE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8b6ef221-a9e7-4fd3-81c1-44868d20ca84"/>
    <ds:schemaRef ds:uri="52fd768f-fec6-4891-a4a6-dd9332b3b1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TR22_BO_CT_Template</Template>
  <TotalTime>21815</TotalTime>
  <Words>3319</Words>
  <Application>Microsoft Office PowerPoint</Application>
  <PresentationFormat>Custom</PresentationFormat>
  <Paragraphs>355</Paragraphs>
  <Slides>29</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MS PGothic</vt:lpstr>
      <vt:lpstr>Arial</vt:lpstr>
      <vt:lpstr>Calibri</vt:lpstr>
      <vt:lpstr>Segoe Pro Display</vt:lpstr>
      <vt:lpstr>Segoe UI</vt:lpstr>
      <vt:lpstr>Segoe UI  </vt:lpstr>
      <vt:lpstr>Segoe UI Light</vt:lpstr>
      <vt:lpstr>Segoe UI Semibold</vt:lpstr>
      <vt:lpstr>Segoe UI Semilight</vt:lpstr>
      <vt:lpstr>Symbol</vt:lpstr>
      <vt:lpstr>Times New Roman</vt:lpstr>
      <vt:lpstr>Wingdings</vt:lpstr>
      <vt:lpstr>MS Cognitive Services Walking Deck</vt:lpstr>
      <vt:lpstr>Microsoft  Cognitive Services</vt:lpstr>
      <vt:lpstr>Why Microsoft Cognitive Services?</vt:lpstr>
      <vt:lpstr>PowerPoint Presentation</vt:lpstr>
      <vt:lpstr>PowerPoint Presentation</vt:lpstr>
      <vt:lpstr>The problem</vt:lpstr>
      <vt:lpstr>PowerPoint Presentation</vt:lpstr>
      <vt:lpstr>LUIS Common Usage Scenarios</vt:lpstr>
      <vt:lpstr>LUIS Benefits</vt:lpstr>
      <vt:lpstr>Why LUIS?</vt:lpstr>
      <vt:lpstr>Key features</vt:lpstr>
      <vt:lpstr>PowerPoint Presentation</vt:lpstr>
      <vt:lpstr>How LUIS works</vt:lpstr>
      <vt:lpstr>How LUIS works</vt:lpstr>
      <vt:lpstr>How LUIS works</vt:lpstr>
      <vt:lpstr>How LUIS works</vt:lpstr>
      <vt:lpstr>How LUIS works</vt:lpstr>
      <vt:lpstr>How LUIS works</vt:lpstr>
      <vt:lpstr>How LUIS works</vt:lpstr>
      <vt:lpstr>PowerPoint Presentation</vt:lpstr>
      <vt:lpstr>How LUIS works</vt:lpstr>
      <vt:lpstr>How LUIS works</vt:lpstr>
      <vt:lpstr>How LUIS works</vt:lpstr>
      <vt:lpstr>Bot Framework Integration</vt:lpstr>
      <vt:lpstr>Bot Framework Integration</vt:lpstr>
      <vt:lpstr>LUIS Improve model performance</vt:lpstr>
      <vt:lpstr>LUIS Pricing</vt:lpstr>
      <vt:lpstr>LUIS Top FAQs</vt:lpstr>
      <vt:lpstr>PowerPoint Presentation</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Cognitive Services LUIS Deep Dive</dc:title>
  <dc:subject>TechReady 22</dc:subject>
  <dc:creator>Priya Aswani</dc:creator>
  <cp:keywords>Artificial Intelligence and Research Group; Cognitive Services; Internal Decks</cp:keywords>
  <dc:description>Template: Mitchell Derrey, Silver Fox Productions
Formatting: Zoey Vong; ZUM Communications
Event Date: February 1st - 5th, 2016
Event Location: WSCTC, Seattle, WA
Audience Type: Internal</dc:description>
  <cp:lastModifiedBy>Priya Aswani</cp:lastModifiedBy>
  <cp:revision>750</cp:revision>
  <dcterms:created xsi:type="dcterms:W3CDTF">2015-12-15T18:37:24Z</dcterms:created>
  <dcterms:modified xsi:type="dcterms:W3CDTF">2017-05-02T11:55:22Z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0x0101000E4CB7077FEE4FF7AE86D4A500EEC7800300F96E2758736AEF45AFCE0C190C2A9DEC00A38F4241506FFA41A588B603934807A7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2771;#Internal Decks|8c782940-dab0-4c76-9477-ab4666b9f8b7;#2769;#Cognitive Services|076fda63-7c9c-4c6e-87f7-2dcda63cdb3e;#2766;#Artificial Intelligence and Research Group|bc53c690-bfc4-4b06-b08b-99b2bf5a2a45</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Audiences">
    <vt:lpwstr/>
  </property>
  <property fmtid="{D5CDD505-2E9C-101B-9397-08002B2CF9AE}" pid="14" name="Region">
    <vt:lpwstr/>
  </property>
  <property fmtid="{D5CDD505-2E9C-101B-9397-08002B2CF9AE}" pid="15" name="Confidentiality">
    <vt:lpwstr>439;#FTE only|cd22a6bf-918a-4865-b82b-a8f91186fe8d</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584;#Marketing and Operations|4e55053f-00bf-4a09-94d0-fbe9f56e7b2c</vt:lpwstr>
  </property>
  <property fmtid="{D5CDD505-2E9C-101B-9397-08002B2CF9AE}" pid="20" name="BusinessArchitecture">
    <vt:lpwstr/>
  </property>
  <property fmtid="{D5CDD505-2E9C-101B-9397-08002B2CF9AE}" pid="21" name="Products">
    <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
  </property>
  <property fmtid="{D5CDD505-2E9C-101B-9397-08002B2CF9AE}" pid="27" name="_dlc_DocIdItemGuid">
    <vt:lpwstr>20886370-3ba2-4369-bf3a-1fc4a4f6fe81</vt:lpwstr>
  </property>
  <property fmtid="{D5CDD505-2E9C-101B-9397-08002B2CF9AE}" pid="28" name="ItemType">
    <vt:lpwstr>112;#presentation slides|3ba3fe7b-e0a0-4921-8b33-d25a05c69d10;#363;#presentation materials|7e967e7d-c50c-4512-9142-b60809a45202</vt:lpwstr>
  </property>
  <property fmtid="{D5CDD505-2E9C-101B-9397-08002B2CF9AE}" pid="29" name="ga0c0bf70a6644469c61b3efa7025301">
    <vt:lpwstr/>
  </property>
  <property fmtid="{D5CDD505-2E9C-101B-9397-08002B2CF9AE}" pid="30" name="ExperienceContentType">
    <vt:lpwstr/>
  </property>
  <property fmtid="{D5CDD505-2E9C-101B-9397-08002B2CF9AE}" pid="31" name="SMSGTags">
    <vt:lpwstr/>
  </property>
  <property fmtid="{D5CDD505-2E9C-101B-9397-08002B2CF9AE}" pid="32" name="EnterpriseDomainTags">
    <vt:lpwstr/>
  </property>
  <property fmtid="{D5CDD505-2E9C-101B-9397-08002B2CF9AE}" pid="33" name="Languages">
    <vt:lpwstr/>
  </property>
  <property fmtid="{D5CDD505-2E9C-101B-9397-08002B2CF9AE}" pid="34" name="TechnicalLevel">
    <vt:lpwstr/>
  </property>
  <property fmtid="{D5CDD505-2E9C-101B-9397-08002B2CF9AE}" pid="35" name="ldac8aee9d1f469e8cd8c3f8d6a615f2">
    <vt:lpwstr/>
  </property>
  <property fmtid="{D5CDD505-2E9C-101B-9397-08002B2CF9AE}" pid="36" name="_docset_NoMedatataSyncRequired">
    <vt:lpwstr>False</vt:lpwstr>
  </property>
  <property fmtid="{D5CDD505-2E9C-101B-9397-08002B2CF9AE}" pid="37" name="GenericText2">
    <vt:lpwstr>G05KC-3-4488</vt:lpwstr>
  </property>
</Properties>
</file>